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y="5143500" cx="9144000"/>
  <p:notesSz cx="6858000" cy="9144000"/>
  <p:embeddedFontLst>
    <p:embeddedFont>
      <p:font typeface="Century Gothic"/>
      <p:regular r:id="rId42"/>
      <p:bold r:id="rId43"/>
      <p:italic r:id="rId44"/>
      <p:boldItalic r:id="rId45"/>
    </p:embeddedFont>
    <p:embeddedFont>
      <p:font typeface="Open Sans"/>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font" Target="fonts/CenturyGothic-regular.fntdata"/><Relationship Id="rId41" Type="http://schemas.openxmlformats.org/officeDocument/2006/relationships/slide" Target="slides/slide36.xml"/><Relationship Id="rId44" Type="http://schemas.openxmlformats.org/officeDocument/2006/relationships/font" Target="fonts/CenturyGothic-italic.fntdata"/><Relationship Id="rId43" Type="http://schemas.openxmlformats.org/officeDocument/2006/relationships/font" Target="fonts/CenturyGothic-bold.fntdata"/><Relationship Id="rId46" Type="http://schemas.openxmlformats.org/officeDocument/2006/relationships/font" Target="fonts/OpenSans-regular.fntdata"/><Relationship Id="rId45" Type="http://schemas.openxmlformats.org/officeDocument/2006/relationships/font" Target="fonts/CenturyGothic-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OpenSans-italic.fntdata"/><Relationship Id="rId47" Type="http://schemas.openxmlformats.org/officeDocument/2006/relationships/font" Target="fonts/OpenSans-bold.fntdata"/><Relationship Id="rId49" Type="http://schemas.openxmlformats.org/officeDocument/2006/relationships/font" Target="fonts/OpenSans-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7370e39e81_0_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7370e39e8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i="1" sz="1000">
              <a:solidFill>
                <a:schemeClr val="dk1"/>
              </a:solidFill>
              <a:highlight>
                <a:schemeClr val="lt1"/>
              </a:highlight>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Very proud that the team of colleagues, our docents and the Friends of the Hunt Museum still managed to achieve over 75% of the Key Performance Inditactors we had set ourselves  at the end of 2019 for 2020</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i="1" sz="1000">
              <a:solidFill>
                <a:schemeClr val="dk1"/>
              </a:solidFill>
              <a:highlight>
                <a:schemeClr val="lt1"/>
              </a:highligh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892250cdc9_3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892250cdc9_3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From costume design to Art and Identify under our Three Muses project run in a threeway collaboration with LCGA and LCM.  </a:t>
            </a:r>
            <a:br>
              <a:rPr lang="en-GB">
                <a:solidFill>
                  <a:schemeClr val="dk1"/>
                </a:solidFill>
              </a:rPr>
            </a:br>
            <a:br>
              <a:rPr lang="en-GB">
                <a:solidFill>
                  <a:schemeClr val="dk1"/>
                </a:solidFill>
              </a:rPr>
            </a:b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892250cdc9_3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892250cdc9_3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We used Mozilla Hubs, had video basked workshops on the Vikiongs, produced an onlin exhibition layout and design  product for Leaving Cert Art Students among many more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892250cdc9_3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892250cdc9_3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dk1"/>
                </a:solidFill>
              </a:rPr>
              <a:t>On the Community Front we couldnt meet any objective that required coming together physically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892250cdc9_3_3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892250cdc9_3_3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but did at least complete some multimedia training with WiredFM and TY Students.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892250cdc9_3_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892250cdc9_3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dk1"/>
                </a:solidFill>
              </a:rPr>
              <a:t>In terms of Particiopation we had a fantastic project in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892250cdc9_3_3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892250cdc9_3_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Europe at Work with Ardnacrusha Memories where docents interviewed and collected memorabilia from people who had worked on the Shannob Hydro Eletirc Scheme.. Culminating in an international online and offline Symposium between lockdowns.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d3220e1991_1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d3220e1991_1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And our Kids Arts and Crafts, part of hte Musuem At Home series was a lifesaver for parents an children looking for real things to do at home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892250cdc9_3_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892250cdc9_3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Innovation our 3rd Priority</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Gardne - competition and f</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892250cdc9_3_3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892250cdc9_3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chemeClr val="dk1"/>
              </a:buClr>
              <a:buSzPts val="1300"/>
              <a:buFont typeface="Century Gothic"/>
              <a:buAutoNum type="arabicPeriod"/>
            </a:pPr>
            <a:r>
              <a:rPr lang="en-GB" sz="1300">
                <a:solidFill>
                  <a:schemeClr val="dk1"/>
                </a:solidFill>
                <a:latin typeface="Century Gothic"/>
                <a:ea typeface="Century Gothic"/>
                <a:cs typeface="Century Gothic"/>
                <a:sym typeface="Century Gothic"/>
              </a:rPr>
              <a:t>Museum in a Garden while not completed in 2020 so missing the objective made good progress given the circumstances. A competition for a new design led to a successful and exciting appointment. Nicola Haines of Haynes Tierney Architects</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d045caac50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d045caac50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3D Digitisation…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d3220e1991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d3220e1991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Our Business Plan links to the Hunt Museum Strategy 2025, created at the end of 2018 this is now the second annual plan that works to achieve the goals of the Strategy</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We have 4 priorities which are supported in collaboration with local partners LCCC, LMHA at other s and internationally through projects scuh as Europeana Archaeology and Europe @ Work.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The priorities rely very much on our willing and able communities of Docents, and Friends. </a:t>
            </a:r>
            <a:endParaRPr i="1" sz="1000">
              <a:solidFill>
                <a:schemeClr val="dk1"/>
              </a:solidFill>
              <a:highlight>
                <a:schemeClr val="lt1"/>
              </a:highlight>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892250cdc9_3_4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892250cdc9_3_4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t>Fourth </a:t>
            </a:r>
            <a:r>
              <a:rPr lang="en-GB"/>
              <a:t>priority Innovation Funding met 1 of its 2 targets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892250cdc9_3_4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892250cdc9_3_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Including help from an ESB Grant and in Kind work from Arup to create what became Olmec Man and our highly successful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7a3aa893ae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7a3aa893ae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Fund a Cobble cmapign raising directly 17,760 which with added donations became 38K then matched by a further 50K from JP McManus Foundation.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892250cdc9_3_4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892250cdc9_3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Retail did not do so wel</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892250cdc9_3_4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892250cdc9_3_4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l and showed the need for an online presence that could be fulfilled.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892250cdc9_3_4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892250cdc9_3_4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The support from hte Marcomms team was superb.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892250cdc9_3_4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892250cdc9_3_4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Reflected in the quality of video and imagery as well as the social media increases.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892250cdc9_3_5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892250cdc9_3_5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dk1"/>
                </a:solidFill>
              </a:rPr>
              <a:t>Two groups are the backbone of the museum activities and operation. The Docents and the Friends.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892250cdc9_3_5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892250cdc9_3_5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As well as Archcrausha interviewing and actually doig a massive social service engaging people suffering social isolation duinr Covid  There was an acitve training programme and total eingagement form these volunteers.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892250cdc9_3_4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892250cdc9_3_4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 Friends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8a77a2536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8a77a2536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 </a:t>
            </a:r>
            <a:r>
              <a:rPr lang="en-GB">
                <a:solidFill>
                  <a:schemeClr val="dk1"/>
                </a:solidFill>
              </a:rPr>
              <a:t>First Priority is Collections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892250cdc9_3_4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892250cdc9_3_4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supported the online events and made great efforts to improve membership rates.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d3220e1991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d3220e1991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Despite being closed we increased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d3220e1991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d3220e1991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our online events linked to museum such as BCGT - the creation of Halloween Masks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7370e39e81_0_31: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7370e39e81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ON the building front we</a:t>
            </a:r>
            <a:endParaRPr>
              <a:solidFill>
                <a:schemeClr val="dk1"/>
              </a:solidFill>
            </a:endParaRPr>
          </a:p>
          <a:p>
            <a:pPr indent="0" lvl="0" marL="0" rtl="0" algn="l">
              <a:spcBef>
                <a:spcPts val="0"/>
              </a:spcBef>
              <a:spcAft>
                <a:spcPts val="0"/>
              </a:spcAft>
              <a:buClr>
                <a:schemeClr val="dk1"/>
              </a:buClr>
              <a:buSzPts val="1100"/>
              <a:buFont typeface="Arial"/>
              <a:buNone/>
            </a:pPr>
            <a:r>
              <a:rPr lang="en-GB"/>
              <a:t>5 year </a:t>
            </a:r>
            <a:endParaRPr/>
          </a:p>
          <a:p>
            <a:pPr indent="0" lvl="0" marL="0" rtl="0" algn="l">
              <a:spcBef>
                <a:spcPts val="3800"/>
              </a:spcBef>
              <a:spcAft>
                <a:spcPts val="0"/>
              </a:spcAft>
              <a:buClr>
                <a:schemeClr val="dk1"/>
              </a:buClr>
              <a:buSzPts val="1100"/>
              <a:buFont typeface="Arial"/>
              <a:buNone/>
            </a:pPr>
            <a:r>
              <a:t/>
            </a:r>
            <a:endParaRPr/>
          </a:p>
          <a:p>
            <a:pPr indent="0" lvl="0" marL="0" rtl="0" algn="l">
              <a:spcBef>
                <a:spcPts val="3800"/>
              </a:spcBef>
              <a:spcAft>
                <a:spcPts val="3800"/>
              </a:spcAft>
              <a:buClr>
                <a:schemeClr val="dk1"/>
              </a:buClr>
              <a:buSzPts val="1100"/>
              <a:buFont typeface="Arial"/>
              <a:buNone/>
            </a:pPr>
            <a:r>
              <a:rPr lang="en-GB"/>
              <a:t>Reconfigure</a:t>
            </a:r>
            <a:r>
              <a:rPr lang="en-GB"/>
              <a:t> deferred</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7370e39e81_0_24: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7370e39e81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dk1"/>
                </a:solidFill>
              </a:rPr>
              <a:t>.. physical</a:t>
            </a:r>
            <a:endParaRPr>
              <a:solidFill>
                <a:schemeClr val="dk1"/>
              </a:solidFill>
            </a:endParaRPr>
          </a:p>
          <a:p>
            <a:pPr indent="0" lvl="0" marL="0" rtl="0" algn="l">
              <a:lnSpc>
                <a:spcPct val="115000"/>
              </a:lnSpc>
              <a:spcBef>
                <a:spcPts val="0"/>
              </a:spcBef>
              <a:spcAft>
                <a:spcPts val="0"/>
              </a:spcAft>
              <a:buNone/>
            </a:pPr>
            <a:r>
              <a:rPr lang="en-GB">
                <a:solidFill>
                  <a:schemeClr val="dk1"/>
                </a:solidFill>
              </a:rPr>
              <a:t>Virtual</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Human platforms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And in 2021 we are looking forward to…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7370e39e81_0_4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7370e39e81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3800"/>
              </a:spcAft>
              <a:buClr>
                <a:schemeClr val="dk1"/>
              </a:buClr>
              <a:buSzPts val="1100"/>
              <a:buFont typeface="Arial"/>
              <a:buNone/>
            </a:pPr>
            <a:r>
              <a:rPr lang="en-GB"/>
              <a:t>As on the slide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7370e39e81_0_9: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7370e39e81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115000"/>
              </a:lnSpc>
              <a:spcBef>
                <a:spcPts val="0"/>
              </a:spcBef>
              <a:spcAft>
                <a:spcPts val="0"/>
              </a:spcAft>
              <a:buClr>
                <a:schemeClr val="dk1"/>
              </a:buClr>
              <a:buSzPts val="1100"/>
              <a:buFont typeface="Arial"/>
              <a:buNone/>
            </a:pPr>
            <a:r>
              <a:rPr lang="en-GB">
                <a:solidFill>
                  <a:schemeClr val="dk1"/>
                </a:solidFill>
              </a:rPr>
              <a:t>And these are the people who made it happen</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rPr lang="en-GB">
                <a:solidFill>
                  <a:schemeClr val="dk1"/>
                </a:solidFill>
              </a:rPr>
              <a:t>Thank You.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892250cdc9_3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892250cdc9_3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With its digitisation programme and the starting of a Collection Managemetn Sysemt that will feed our website, display and future online work.  We also managed some very essential work on the metadata that describes the objects in our collections. With the Front of House staff willingly retraining to do the data entry.  This means that now our objects can be retrieved via the search engines and on our own website. </a:t>
            </a:r>
            <a:endParaRPr>
              <a:solidFill>
                <a:schemeClr val="dk1"/>
              </a:solidFill>
            </a:endParaRPr>
          </a:p>
          <a:p>
            <a:pPr indent="0" lvl="0" marL="0" rtl="0" algn="l">
              <a:lnSpc>
                <a:spcPct val="115000"/>
              </a:lnSpc>
              <a:spcBef>
                <a:spcPts val="0"/>
              </a:spcBef>
              <a:spcAft>
                <a:spcPts val="0"/>
              </a:spcAft>
              <a:buNone/>
            </a:pPr>
            <a:r>
              <a:rPr lang="en-GB">
                <a:solidFill>
                  <a:schemeClr val="dk1"/>
                </a:solidFill>
              </a:rPr>
              <a:t>It also meant that we could meet the quality targets of Europeana and WikiCommons for the publication of data.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8a77a25367_3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8a77a25367_3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Out images and data is now discoverable on their platforms, increasing the reach of our museums artefacts by everyone across the world.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We still need to update our displays but this is just delayed not deferred.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892250cdc9_3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892250cdc9_3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Our Second Prioirty is Public Engagment - covering visitors, education, Community and Participation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Here the work that we had done on digitisting the collections over the previous 2 years paid off and our ability to be a first mover when Covid 19 hit and we had to close our physical building became very apparent.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892250cdc9_3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892250cdc9_3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We created 2 new virtual exhibitions: Entwined in the Fabric linked to Best Costume Goes to… on the Googel Arts and Culture Platform and a actual virtual exhibition space for our annual living artists exhibitio New Small Work form Harper, Hogg and Shinnors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adf5ac84d23b9f5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1adf5ac84d23b9f5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Overall we saw a 57% increase in our website traffic and a 109% increase on our social media channels.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Before Lock Down we had a very successful physical exhibition with Best Costume Goes to… in collaboration with the Irish Costume Archive Porject.. With costumes from films such as Breakfast on Pluto, Micahel Collins, In Bruges, The Favourite.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892250cdc9_3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892250cdc9_3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dk1"/>
                </a:solidFill>
              </a:rPr>
              <a:t>In the Education Area of PUblich Engagement we truly excelled with some brilliant and very innovative online offernings for schools ad parents struggling with lockdown.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23408E"/>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5.jpg"/><Relationship Id="rId4" Type="http://schemas.openxmlformats.org/officeDocument/2006/relationships/image" Target="../media/image14.jpg"/><Relationship Id="rId5" Type="http://schemas.openxmlformats.org/officeDocument/2006/relationships/image" Target="../media/image2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6.jp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hyperlink" Target="https://www.facebook.com/rtenews/videos/personal-stories-and-memorabilia-from-ardnacrusha-donated-to-museum-project/3444412435604568/" TargetMode="External"/><Relationship Id="rId4" Type="http://schemas.openxmlformats.org/officeDocument/2006/relationships/hyperlink" Target="https://www.facebook.com/rtenews/videos/personal-stories-and-memorabilia-from-ardnacrusha-donated-to-museum-project/3444412435604568/" TargetMode="External"/><Relationship Id="rId5"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0.jp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9.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1.png"/><Relationship Id="rId4" Type="http://schemas.openxmlformats.org/officeDocument/2006/relationships/image" Target="../media/image27.png"/><Relationship Id="rId5"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30.png"/><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9.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4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34.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46.jpg"/><Relationship Id="rId4" Type="http://schemas.openxmlformats.org/officeDocument/2006/relationships/hyperlink" Target="http://www.youtube.com/watch?v=gRsfxaRNDNU" TargetMode="External"/><Relationship Id="rId5" Type="http://schemas.openxmlformats.org/officeDocument/2006/relationships/image" Target="../media/image3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35.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3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3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36.pn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www.youtube.com/watch?v=RlAN_Ei8OHE" TargetMode="External"/><Relationship Id="rId4" Type="http://schemas.openxmlformats.org/officeDocument/2006/relationships/image" Target="../media/image4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3.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3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1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3408E"/>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3600" y="0"/>
            <a:ext cx="7275566" cy="5143501"/>
          </a:xfrm>
          <a:prstGeom prst="rect">
            <a:avLst/>
          </a:prstGeom>
          <a:noFill/>
          <a:ln>
            <a:noFill/>
          </a:ln>
        </p:spPr>
      </p:pic>
      <p:sp>
        <p:nvSpPr>
          <p:cNvPr id="55" name="Google Shape;55;p13"/>
          <p:cNvSpPr txBox="1"/>
          <p:nvPr/>
        </p:nvSpPr>
        <p:spPr>
          <a:xfrm>
            <a:off x="508325" y="1646875"/>
            <a:ext cx="2883900" cy="1427400"/>
          </a:xfrm>
          <a:prstGeom prst="rect">
            <a:avLst/>
          </a:prstGeom>
          <a:solidFill>
            <a:srgbClr val="1C4587"/>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rgbClr val="FFFFFF"/>
                </a:solidFill>
                <a:latin typeface="Century Gothic"/>
                <a:ea typeface="Century Gothic"/>
                <a:cs typeface="Century Gothic"/>
                <a:sym typeface="Century Gothic"/>
              </a:rPr>
              <a:t>Hunt Museum Annual Report 2020</a:t>
            </a:r>
            <a:endParaRPr sz="2400">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t/>
            </a:r>
            <a:endParaRPr sz="2400">
              <a:solidFill>
                <a:srgbClr val="FFFFFF"/>
              </a:solidFill>
              <a:latin typeface="Open Sans"/>
              <a:ea typeface="Open Sans"/>
              <a:cs typeface="Open Sans"/>
              <a:sym typeface="Open Sans"/>
            </a:endParaRPr>
          </a:p>
          <a:p>
            <a:pPr indent="0" lvl="0" marL="0" rtl="0" algn="l">
              <a:spcBef>
                <a:spcPts val="0"/>
              </a:spcBef>
              <a:spcAft>
                <a:spcPts val="0"/>
              </a:spcAft>
              <a:buNone/>
            </a:pPr>
            <a:r>
              <a:t/>
            </a:r>
            <a:endParaRPr sz="2400">
              <a:solidFill>
                <a:srgbClr val="FFFFFF"/>
              </a:solidFill>
              <a:latin typeface="Open Sans"/>
              <a:ea typeface="Open Sans"/>
              <a:cs typeface="Open Sans"/>
              <a:sym typeface="Open Sans"/>
            </a:endParaRPr>
          </a:p>
        </p:txBody>
      </p:sp>
      <p:sp>
        <p:nvSpPr>
          <p:cNvPr id="56" name="Google Shape;56;p13"/>
          <p:cNvSpPr txBox="1"/>
          <p:nvPr/>
        </p:nvSpPr>
        <p:spPr>
          <a:xfrm>
            <a:off x="508325" y="3280598"/>
            <a:ext cx="4476600" cy="1639800"/>
          </a:xfrm>
          <a:prstGeom prst="rect">
            <a:avLst/>
          </a:prstGeom>
          <a:solidFill>
            <a:srgbClr val="1C458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GB" sz="1800">
                <a:solidFill>
                  <a:schemeClr val="lt1"/>
                </a:solidFill>
                <a:latin typeface="Century Gothic"/>
                <a:ea typeface="Century Gothic"/>
                <a:cs typeface="Century Gothic"/>
                <a:sym typeface="Century Gothic"/>
              </a:rPr>
              <a:t>Changing Lives with Culture, Creativity and Learning</a:t>
            </a:r>
            <a:endParaRPr sz="1800">
              <a:solidFill>
                <a:schemeClr val="lt1"/>
              </a:solidFill>
              <a:latin typeface="Century Gothic"/>
              <a:ea typeface="Century Gothic"/>
              <a:cs typeface="Century Gothic"/>
              <a:sym typeface="Century Gothic"/>
            </a:endParaRPr>
          </a:p>
        </p:txBody>
      </p:sp>
      <p:sp>
        <p:nvSpPr>
          <p:cNvPr id="57" name="Google Shape;57;p13"/>
          <p:cNvSpPr txBox="1"/>
          <p:nvPr>
            <p:ph idx="12" type="sldNum"/>
          </p:nvPr>
        </p:nvSpPr>
        <p:spPr>
          <a:xfrm>
            <a:off x="8472458" y="3497413"/>
            <a:ext cx="548700" cy="295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GB"/>
              <a:t>‹#›</a:t>
            </a:fld>
            <a:endParaRPr/>
          </a:p>
        </p:txBody>
      </p:sp>
      <p:pic>
        <p:nvPicPr>
          <p:cNvPr id="58" name="Google Shape;58;p13"/>
          <p:cNvPicPr preferRelativeResize="0"/>
          <p:nvPr/>
        </p:nvPicPr>
        <p:blipFill rotWithShape="1">
          <a:blip r:embed="rId4">
            <a:alphaModFix/>
          </a:blip>
          <a:srcRect b="0" l="78333" r="0" t="0"/>
          <a:stretch/>
        </p:blipFill>
        <p:spPr>
          <a:xfrm>
            <a:off x="7273675" y="-833893"/>
            <a:ext cx="1870325" cy="5977395"/>
          </a:xfrm>
          <a:prstGeom prst="rect">
            <a:avLst/>
          </a:prstGeom>
          <a:noFill/>
          <a:ln>
            <a:noFill/>
          </a:ln>
        </p:spPr>
      </p:pic>
      <p:pic>
        <p:nvPicPr>
          <p:cNvPr id="59" name="Google Shape;59;p13"/>
          <p:cNvPicPr preferRelativeResize="0"/>
          <p:nvPr/>
        </p:nvPicPr>
        <p:blipFill>
          <a:blip r:embed="rId5">
            <a:alphaModFix/>
          </a:blip>
          <a:stretch>
            <a:fillRect/>
          </a:stretch>
        </p:blipFill>
        <p:spPr>
          <a:xfrm>
            <a:off x="508325" y="178725"/>
            <a:ext cx="693800" cy="135714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2"/>
          <p:cNvSpPr/>
          <p:nvPr/>
        </p:nvSpPr>
        <p:spPr>
          <a:xfrm>
            <a:off x="0" y="0"/>
            <a:ext cx="4688400" cy="5143500"/>
          </a:xfrm>
          <a:prstGeom prst="rect">
            <a:avLst/>
          </a:prstGeom>
          <a:solidFill>
            <a:srgbClr val="E1E1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2"/>
          <p:cNvSpPr txBox="1"/>
          <p:nvPr>
            <p:ph type="title"/>
          </p:nvPr>
        </p:nvSpPr>
        <p:spPr>
          <a:xfrm>
            <a:off x="4759225" y="134100"/>
            <a:ext cx="4384800" cy="572700"/>
          </a:xfrm>
          <a:prstGeom prst="rect">
            <a:avLst/>
          </a:prstGeom>
          <a:effectLst>
            <a:outerShdw blurRad="57150" rotWithShape="0" algn="bl" dir="5400000" dist="19050">
              <a:srgbClr val="0000FF">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GB">
                <a:solidFill>
                  <a:schemeClr val="lt1"/>
                </a:solidFill>
                <a:latin typeface="Century Gothic"/>
                <a:ea typeface="Century Gothic"/>
                <a:cs typeface="Century Gothic"/>
                <a:sym typeface="Century Gothic"/>
              </a:rPr>
              <a:t>Priority 2 Public Engagement:Education </a:t>
            </a:r>
            <a:endParaRPr>
              <a:solidFill>
                <a:schemeClr val="lt1"/>
              </a:solidFill>
              <a:latin typeface="Century Gothic"/>
              <a:ea typeface="Century Gothic"/>
              <a:cs typeface="Century Gothic"/>
              <a:sym typeface="Century Gothic"/>
            </a:endParaRPr>
          </a:p>
          <a:p>
            <a:pPr indent="0" lvl="0" marL="0" rtl="0" algn="ctr">
              <a:spcBef>
                <a:spcPts val="0"/>
              </a:spcBef>
              <a:spcAft>
                <a:spcPts val="0"/>
              </a:spcAft>
              <a:buNone/>
            </a:pPr>
            <a:r>
              <a:rPr lang="en-GB">
                <a:solidFill>
                  <a:schemeClr val="lt1"/>
                </a:solidFill>
                <a:latin typeface="Century Gothic"/>
                <a:ea typeface="Century Gothic"/>
                <a:cs typeface="Century Gothic"/>
                <a:sym typeface="Century Gothic"/>
              </a:rPr>
              <a:t>Objective 1 &amp; 2 </a:t>
            </a:r>
            <a:endParaRPr>
              <a:solidFill>
                <a:schemeClr val="lt1"/>
              </a:solidFill>
              <a:latin typeface="Century Gothic"/>
              <a:ea typeface="Century Gothic"/>
              <a:cs typeface="Century Gothic"/>
              <a:sym typeface="Century Gothic"/>
            </a:endParaRPr>
          </a:p>
        </p:txBody>
      </p:sp>
      <p:pic>
        <p:nvPicPr>
          <p:cNvPr id="144" name="Google Shape;144;p22"/>
          <p:cNvPicPr preferRelativeResize="0"/>
          <p:nvPr/>
        </p:nvPicPr>
        <p:blipFill>
          <a:blip r:embed="rId3">
            <a:alphaModFix/>
          </a:blip>
          <a:stretch>
            <a:fillRect/>
          </a:stretch>
        </p:blipFill>
        <p:spPr>
          <a:xfrm>
            <a:off x="371073" y="1037738"/>
            <a:ext cx="1275451" cy="1785625"/>
          </a:xfrm>
          <a:prstGeom prst="rect">
            <a:avLst/>
          </a:prstGeom>
          <a:noFill/>
          <a:ln>
            <a:noFill/>
          </a:ln>
        </p:spPr>
      </p:pic>
      <p:pic>
        <p:nvPicPr>
          <p:cNvPr id="145" name="Google Shape;145;p22"/>
          <p:cNvPicPr preferRelativeResize="0"/>
          <p:nvPr/>
        </p:nvPicPr>
        <p:blipFill>
          <a:blip r:embed="rId4">
            <a:alphaModFix/>
          </a:blip>
          <a:stretch>
            <a:fillRect/>
          </a:stretch>
        </p:blipFill>
        <p:spPr>
          <a:xfrm>
            <a:off x="371075" y="3059500"/>
            <a:ext cx="2503530" cy="1750076"/>
          </a:xfrm>
          <a:prstGeom prst="rect">
            <a:avLst/>
          </a:prstGeom>
          <a:noFill/>
          <a:ln>
            <a:noFill/>
          </a:ln>
        </p:spPr>
      </p:pic>
      <p:pic>
        <p:nvPicPr>
          <p:cNvPr id="146" name="Google Shape;146;p22"/>
          <p:cNvPicPr preferRelativeResize="0"/>
          <p:nvPr/>
        </p:nvPicPr>
        <p:blipFill>
          <a:blip r:embed="rId5">
            <a:alphaModFix/>
          </a:blip>
          <a:stretch>
            <a:fillRect/>
          </a:stretch>
        </p:blipFill>
        <p:spPr>
          <a:xfrm>
            <a:off x="1865125" y="1237200"/>
            <a:ext cx="2114905" cy="1586179"/>
          </a:xfrm>
          <a:prstGeom prst="rect">
            <a:avLst/>
          </a:prstGeom>
          <a:noFill/>
          <a:ln>
            <a:noFill/>
          </a:ln>
        </p:spPr>
      </p:pic>
      <p:sp>
        <p:nvSpPr>
          <p:cNvPr id="147" name="Google Shape;147;p22"/>
          <p:cNvSpPr txBox="1"/>
          <p:nvPr/>
        </p:nvSpPr>
        <p:spPr>
          <a:xfrm>
            <a:off x="4759225" y="1646575"/>
            <a:ext cx="3971700" cy="25860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Clr>
                <a:schemeClr val="lt1"/>
              </a:buClr>
              <a:buSzPts val="1300"/>
              <a:buFont typeface="Century Gothic"/>
              <a:buAutoNum type="arabicPeriod"/>
            </a:pPr>
            <a:r>
              <a:rPr lang="en-GB" sz="1300">
                <a:solidFill>
                  <a:schemeClr val="lt1"/>
                </a:solidFill>
                <a:latin typeface="Century Gothic"/>
                <a:ea typeface="Century Gothic"/>
                <a:cs typeface="Century Gothic"/>
                <a:sym typeface="Century Gothic"/>
              </a:rPr>
              <a:t>25% of Limerick City &amp; County schools have used Hunt Museum digital learning resources (online for COVID-19)</a:t>
            </a:r>
            <a:endParaRPr sz="1300">
              <a:solidFill>
                <a:schemeClr val="lt1"/>
              </a:solidFill>
              <a:latin typeface="Century Gothic"/>
              <a:ea typeface="Century Gothic"/>
              <a:cs typeface="Century Gothic"/>
              <a:sym typeface="Century Gothic"/>
            </a:endParaRPr>
          </a:p>
          <a:p>
            <a:pPr indent="-311150" lvl="1" marL="914400" rtl="0" algn="l">
              <a:spcBef>
                <a:spcPts val="0"/>
              </a:spcBef>
              <a:spcAft>
                <a:spcPts val="0"/>
              </a:spcAft>
              <a:buClr>
                <a:schemeClr val="lt1"/>
              </a:buClr>
              <a:buSzPts val="1300"/>
              <a:buFont typeface="Century Gothic"/>
              <a:buAutoNum type="alphaLcPeriod"/>
            </a:pPr>
            <a:r>
              <a:rPr lang="en-GB" sz="1300">
                <a:solidFill>
                  <a:schemeClr val="lt1"/>
                </a:solidFill>
                <a:latin typeface="Century Gothic"/>
                <a:ea typeface="Century Gothic"/>
                <a:cs typeface="Century Gothic"/>
                <a:sym typeface="Century Gothic"/>
              </a:rPr>
              <a:t>The Joint Education Pilot Project Three Muses: </a:t>
            </a:r>
            <a:r>
              <a:rPr b="1" lang="en-GB" sz="1300">
                <a:solidFill>
                  <a:schemeClr val="lt1"/>
                </a:solidFill>
                <a:latin typeface="Century Gothic"/>
                <a:ea typeface="Century Gothic"/>
                <a:cs typeface="Century Gothic"/>
                <a:sym typeface="Century Gothic"/>
              </a:rPr>
              <a:t>63 participants from Limerick schools participated and a further 210 from outside Limerick. </a:t>
            </a:r>
            <a:endParaRPr b="1" sz="1300">
              <a:solidFill>
                <a:schemeClr val="lt1"/>
              </a:solidFill>
              <a:latin typeface="Century Gothic"/>
              <a:ea typeface="Century Gothic"/>
              <a:cs typeface="Century Gothic"/>
              <a:sym typeface="Century Gothic"/>
            </a:endParaRPr>
          </a:p>
          <a:p>
            <a:pPr indent="0" lvl="0" marL="457200" rtl="0" algn="l">
              <a:spcBef>
                <a:spcPts val="0"/>
              </a:spcBef>
              <a:spcAft>
                <a:spcPts val="0"/>
              </a:spcAft>
              <a:buNone/>
            </a:pPr>
            <a:r>
              <a:t/>
            </a:r>
            <a:endParaRPr sz="1300">
              <a:solidFill>
                <a:schemeClr val="lt1"/>
              </a:solidFill>
              <a:latin typeface="Century Gothic"/>
              <a:ea typeface="Century Gothic"/>
              <a:cs typeface="Century Gothic"/>
              <a:sym typeface="Century Gothic"/>
            </a:endParaRPr>
          </a:p>
          <a:p>
            <a:pPr indent="-311150" lvl="0" marL="457200" rtl="0" algn="l">
              <a:spcBef>
                <a:spcPts val="0"/>
              </a:spcBef>
              <a:spcAft>
                <a:spcPts val="0"/>
              </a:spcAft>
              <a:buClr>
                <a:schemeClr val="lt1"/>
              </a:buClr>
              <a:buSzPts val="1300"/>
              <a:buFont typeface="Century Gothic"/>
              <a:buAutoNum type="arabicPeriod"/>
            </a:pPr>
            <a:r>
              <a:rPr lang="en-GB" sz="1300">
                <a:solidFill>
                  <a:schemeClr val="lt1"/>
                </a:solidFill>
                <a:latin typeface="Century Gothic"/>
                <a:ea typeface="Century Gothic"/>
                <a:cs typeface="Century Gothic"/>
                <a:sym typeface="Century Gothic"/>
              </a:rPr>
              <a:t>Delivery of digital version of the migration game for use in the museum visitors - was not possible due to COVID-19.</a:t>
            </a:r>
            <a:endParaRPr b="1" sz="1300">
              <a:solidFill>
                <a:schemeClr val="lt1"/>
              </a:solidFill>
              <a:latin typeface="Century Gothic"/>
              <a:ea typeface="Century Gothic"/>
              <a:cs typeface="Century Gothic"/>
              <a:sym typeface="Century Gothic"/>
            </a:endParaRPr>
          </a:p>
          <a:p>
            <a:pPr indent="0" lvl="0" marL="914400" rtl="0" algn="l">
              <a:spcBef>
                <a:spcPts val="0"/>
              </a:spcBef>
              <a:spcAft>
                <a:spcPts val="0"/>
              </a:spcAft>
              <a:buClr>
                <a:schemeClr val="dk1"/>
              </a:buClr>
              <a:buSzPts val="1100"/>
              <a:buFont typeface="Arial"/>
              <a:buNone/>
            </a:pPr>
            <a:r>
              <a:rPr b="1" lang="en-GB" sz="1300">
                <a:solidFill>
                  <a:schemeClr val="lt1"/>
                </a:solidFill>
                <a:latin typeface="Century Gothic"/>
                <a:ea typeface="Century Gothic"/>
                <a:cs typeface="Century Gothic"/>
                <a:sym typeface="Century Gothic"/>
              </a:rPr>
              <a:t> </a:t>
            </a:r>
            <a:r>
              <a:rPr lang="en-GB" sz="1300">
                <a:solidFill>
                  <a:schemeClr val="lt1"/>
                </a:solidFill>
                <a:latin typeface="Century Gothic"/>
                <a:ea typeface="Century Gothic"/>
                <a:cs typeface="Century Gothic"/>
                <a:sym typeface="Century Gothic"/>
              </a:rPr>
              <a:t> </a:t>
            </a:r>
            <a:endParaRPr/>
          </a:p>
        </p:txBody>
      </p:sp>
      <p:sp>
        <p:nvSpPr>
          <p:cNvPr id="148" name="Google Shape;148;p22"/>
          <p:cNvSpPr txBox="1"/>
          <p:nvPr/>
        </p:nvSpPr>
        <p:spPr>
          <a:xfrm>
            <a:off x="3032250" y="3059500"/>
            <a:ext cx="1007700" cy="1431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GB" sz="900">
                <a:solidFill>
                  <a:srgbClr val="23408E"/>
                </a:solidFill>
                <a:latin typeface="Century Gothic"/>
                <a:ea typeface="Century Gothic"/>
                <a:cs typeface="Century Gothic"/>
                <a:sym typeface="Century Gothic"/>
              </a:rPr>
              <a:t>Above left and below lef: Best Costume Goes To… Education Programming</a:t>
            </a:r>
            <a:endParaRPr sz="900">
              <a:solidFill>
                <a:srgbClr val="23408E"/>
              </a:solidFill>
              <a:latin typeface="Century Gothic"/>
              <a:ea typeface="Century Gothic"/>
              <a:cs typeface="Century Gothic"/>
              <a:sym typeface="Century Gothic"/>
            </a:endParaRPr>
          </a:p>
          <a:p>
            <a:pPr indent="0" lvl="0" marL="0" rtl="0" algn="r">
              <a:spcBef>
                <a:spcPts val="0"/>
              </a:spcBef>
              <a:spcAft>
                <a:spcPts val="0"/>
              </a:spcAft>
              <a:buNone/>
            </a:pPr>
            <a:r>
              <a:rPr lang="en-GB" sz="900">
                <a:solidFill>
                  <a:srgbClr val="23408E"/>
                </a:solidFill>
                <a:latin typeface="Century Gothic"/>
                <a:ea typeface="Century Gothic"/>
                <a:cs typeface="Century Gothic"/>
                <a:sym typeface="Century Gothic"/>
              </a:rPr>
              <a:t>Above right: Viking workshop</a:t>
            </a:r>
            <a:endParaRPr sz="900">
              <a:solidFill>
                <a:srgbClr val="23408E"/>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1000"/>
                                        <p:tgtEl>
                                          <p:spTgt spid="1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3"/>
          <p:cNvSpPr txBox="1"/>
          <p:nvPr>
            <p:ph type="title"/>
          </p:nvPr>
        </p:nvSpPr>
        <p:spPr>
          <a:xfrm>
            <a:off x="0" y="134100"/>
            <a:ext cx="9144000" cy="572700"/>
          </a:xfrm>
          <a:prstGeom prst="rect">
            <a:avLst/>
          </a:prstGeom>
          <a:effectLst>
            <a:outerShdw blurRad="57150" rotWithShape="0" algn="bl" dir="5400000" dist="19050">
              <a:srgbClr val="0000FF">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GB">
                <a:solidFill>
                  <a:schemeClr val="lt1"/>
                </a:solidFill>
                <a:latin typeface="Century Gothic"/>
                <a:ea typeface="Century Gothic"/>
                <a:cs typeface="Century Gothic"/>
                <a:sym typeface="Century Gothic"/>
              </a:rPr>
              <a:t>Priority 2 Public Engagement:Education </a:t>
            </a:r>
            <a:endParaRPr>
              <a:solidFill>
                <a:schemeClr val="lt1"/>
              </a:solidFill>
              <a:latin typeface="Century Gothic"/>
              <a:ea typeface="Century Gothic"/>
              <a:cs typeface="Century Gothic"/>
              <a:sym typeface="Century Gothic"/>
            </a:endParaRPr>
          </a:p>
          <a:p>
            <a:pPr indent="0" lvl="0" marL="0" rtl="0" algn="ctr">
              <a:spcBef>
                <a:spcPts val="0"/>
              </a:spcBef>
              <a:spcAft>
                <a:spcPts val="0"/>
              </a:spcAft>
              <a:buNone/>
            </a:pPr>
            <a:r>
              <a:rPr lang="en-GB">
                <a:solidFill>
                  <a:schemeClr val="lt1"/>
                </a:solidFill>
                <a:latin typeface="Century Gothic"/>
                <a:ea typeface="Century Gothic"/>
                <a:cs typeface="Century Gothic"/>
                <a:sym typeface="Century Gothic"/>
              </a:rPr>
              <a:t>Objective 3 &amp; 4</a:t>
            </a:r>
            <a:endParaRPr>
              <a:solidFill>
                <a:schemeClr val="lt1"/>
              </a:solidFill>
              <a:latin typeface="Century Gothic"/>
              <a:ea typeface="Century Gothic"/>
              <a:cs typeface="Century Gothic"/>
              <a:sym typeface="Century Gothic"/>
            </a:endParaRPr>
          </a:p>
        </p:txBody>
      </p:sp>
      <p:sp>
        <p:nvSpPr>
          <p:cNvPr id="154" name="Google Shape;154;p23"/>
          <p:cNvSpPr txBox="1"/>
          <p:nvPr>
            <p:ph idx="2" type="body"/>
          </p:nvPr>
        </p:nvSpPr>
        <p:spPr>
          <a:xfrm>
            <a:off x="614325" y="1210050"/>
            <a:ext cx="8118900" cy="2178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GB" sz="1500">
                <a:solidFill>
                  <a:schemeClr val="lt1"/>
                </a:solidFill>
                <a:latin typeface="Century Gothic"/>
                <a:ea typeface="Century Gothic"/>
                <a:cs typeface="Century Gothic"/>
                <a:sym typeface="Century Gothic"/>
              </a:rPr>
              <a:t>3. I</a:t>
            </a:r>
            <a:r>
              <a:rPr lang="en-GB">
                <a:solidFill>
                  <a:schemeClr val="lt1"/>
                </a:solidFill>
                <a:latin typeface="Century Gothic"/>
                <a:ea typeface="Century Gothic"/>
                <a:cs typeface="Century Gothic"/>
                <a:sym typeface="Century Gothic"/>
              </a:rPr>
              <a:t>ncreased collaboration with Lough Gur &amp; Craggaunowen with 1 new archaeology loan    </a:t>
            </a:r>
            <a:endParaRPr>
              <a:solidFill>
                <a:schemeClr val="lt1"/>
              </a:solidFill>
              <a:latin typeface="Century Gothic"/>
              <a:ea typeface="Century Gothic"/>
              <a:cs typeface="Century Gothic"/>
              <a:sym typeface="Century Gothic"/>
            </a:endParaRPr>
          </a:p>
          <a:p>
            <a:pPr indent="0" lvl="0" marL="0" rtl="0" algn="l">
              <a:lnSpc>
                <a:spcPct val="100000"/>
              </a:lnSpc>
              <a:spcBef>
                <a:spcPts val="0"/>
              </a:spcBef>
              <a:spcAft>
                <a:spcPts val="0"/>
              </a:spcAft>
              <a:buNone/>
            </a:pPr>
            <a:r>
              <a:rPr lang="en-GB">
                <a:solidFill>
                  <a:schemeClr val="lt1"/>
                </a:solidFill>
                <a:latin typeface="Century Gothic"/>
                <a:ea typeface="Century Gothic"/>
                <a:cs typeface="Century Gothic"/>
                <a:sym typeface="Century Gothic"/>
              </a:rPr>
              <a:t>    box &amp; scoping of a  joint STEAM programme with Craggaunowen</a:t>
            </a:r>
            <a:endParaRPr>
              <a:solidFill>
                <a:schemeClr val="lt1"/>
              </a:solidFill>
              <a:latin typeface="Century Gothic"/>
              <a:ea typeface="Century Gothic"/>
              <a:cs typeface="Century Gothic"/>
              <a:sym typeface="Century Gothic"/>
            </a:endParaRPr>
          </a:p>
          <a:p>
            <a:pPr indent="0" lvl="0" marL="0" rtl="0" algn="l">
              <a:lnSpc>
                <a:spcPct val="100000"/>
              </a:lnSpc>
              <a:spcBef>
                <a:spcPts val="0"/>
              </a:spcBef>
              <a:spcAft>
                <a:spcPts val="0"/>
              </a:spcAft>
              <a:buNone/>
            </a:pPr>
            <a:r>
              <a:t/>
            </a:r>
            <a:endParaRPr>
              <a:solidFill>
                <a:schemeClr val="lt1"/>
              </a:solidFill>
              <a:latin typeface="Century Gothic"/>
              <a:ea typeface="Century Gothic"/>
              <a:cs typeface="Century Gothic"/>
              <a:sym typeface="Century Gothic"/>
            </a:endParaRPr>
          </a:p>
          <a:p>
            <a:pPr indent="0" lvl="0" marL="0" rtl="0" algn="l">
              <a:lnSpc>
                <a:spcPct val="100000"/>
              </a:lnSpc>
              <a:spcBef>
                <a:spcPts val="0"/>
              </a:spcBef>
              <a:spcAft>
                <a:spcPts val="0"/>
              </a:spcAft>
              <a:buNone/>
            </a:pPr>
            <a:r>
              <a:rPr lang="en-GB">
                <a:solidFill>
                  <a:schemeClr val="lt1"/>
                </a:solidFill>
                <a:latin typeface="Century Gothic"/>
                <a:ea typeface="Century Gothic"/>
                <a:cs typeface="Century Gothic"/>
                <a:sym typeface="Century Gothic"/>
              </a:rPr>
              <a:t>4. At least 3 one off workshops for schools linked to temporary exhibitions:</a:t>
            </a:r>
            <a:endParaRPr>
              <a:solidFill>
                <a:schemeClr val="lt1"/>
              </a:solidFill>
              <a:latin typeface="Century Gothic"/>
              <a:ea typeface="Century Gothic"/>
              <a:cs typeface="Century Gothic"/>
              <a:sym typeface="Century Gothic"/>
            </a:endParaRPr>
          </a:p>
          <a:p>
            <a:pPr indent="-298450" lvl="0" marL="457200" rtl="0" algn="l">
              <a:lnSpc>
                <a:spcPct val="100000"/>
              </a:lnSpc>
              <a:spcBef>
                <a:spcPts val="0"/>
              </a:spcBef>
              <a:spcAft>
                <a:spcPts val="0"/>
              </a:spcAft>
              <a:buClr>
                <a:schemeClr val="lt1"/>
              </a:buClr>
              <a:buSzPts val="1100"/>
              <a:buFont typeface="Century Gothic"/>
              <a:buChar char="-"/>
            </a:pPr>
            <a:r>
              <a:rPr lang="en-GB" sz="1100">
                <a:solidFill>
                  <a:schemeClr val="lt1"/>
                </a:solidFill>
                <a:latin typeface="Century Gothic"/>
                <a:ea typeface="Century Gothic"/>
                <a:cs typeface="Century Gothic"/>
                <a:sym typeface="Century Gothic"/>
              </a:rPr>
              <a:t>V</a:t>
            </a:r>
            <a:r>
              <a:rPr lang="en-GB" sz="1100">
                <a:solidFill>
                  <a:schemeClr val="lt1"/>
                </a:solidFill>
                <a:latin typeface="Century Gothic"/>
                <a:ea typeface="Century Gothic"/>
                <a:cs typeface="Century Gothic"/>
                <a:sym typeface="Century Gothic"/>
              </a:rPr>
              <a:t>ideo based workshops on the Vikings</a:t>
            </a:r>
            <a:endParaRPr sz="1100">
              <a:solidFill>
                <a:schemeClr val="lt1"/>
              </a:solidFill>
              <a:latin typeface="Century Gothic"/>
              <a:ea typeface="Century Gothic"/>
              <a:cs typeface="Century Gothic"/>
              <a:sym typeface="Century Gothic"/>
            </a:endParaRPr>
          </a:p>
          <a:p>
            <a:pPr indent="-298450" lvl="0" marL="457200" rtl="0" algn="l">
              <a:lnSpc>
                <a:spcPct val="100000"/>
              </a:lnSpc>
              <a:spcBef>
                <a:spcPts val="0"/>
              </a:spcBef>
              <a:spcAft>
                <a:spcPts val="0"/>
              </a:spcAft>
              <a:buClr>
                <a:schemeClr val="lt1"/>
              </a:buClr>
              <a:buSzPts val="1100"/>
              <a:buFont typeface="Century Gothic"/>
              <a:buChar char="-"/>
            </a:pPr>
            <a:r>
              <a:rPr lang="en-GB" sz="1100">
                <a:solidFill>
                  <a:schemeClr val="lt1"/>
                </a:solidFill>
                <a:latin typeface="Century Gothic"/>
                <a:ea typeface="Century Gothic"/>
                <a:cs typeface="Century Gothic"/>
                <a:sym typeface="Century Gothic"/>
              </a:rPr>
              <a:t>Best Costume Goes to… to Junior Cycle Students</a:t>
            </a:r>
            <a:endParaRPr sz="1100">
              <a:solidFill>
                <a:schemeClr val="lt1"/>
              </a:solidFill>
              <a:latin typeface="Century Gothic"/>
              <a:ea typeface="Century Gothic"/>
              <a:cs typeface="Century Gothic"/>
              <a:sym typeface="Century Gothic"/>
            </a:endParaRPr>
          </a:p>
          <a:p>
            <a:pPr indent="-298450" lvl="0" marL="457200" rtl="0" algn="l">
              <a:lnSpc>
                <a:spcPct val="100000"/>
              </a:lnSpc>
              <a:spcBef>
                <a:spcPts val="0"/>
              </a:spcBef>
              <a:spcAft>
                <a:spcPts val="0"/>
              </a:spcAft>
              <a:buClr>
                <a:schemeClr val="lt1"/>
              </a:buClr>
              <a:buSzPts val="1100"/>
              <a:buFont typeface="Century Gothic"/>
              <a:buChar char="-"/>
            </a:pPr>
            <a:r>
              <a:rPr lang="en-GB" sz="1100">
                <a:solidFill>
                  <a:schemeClr val="lt1"/>
                </a:solidFill>
                <a:latin typeface="Century Gothic"/>
                <a:ea typeface="Century Gothic"/>
                <a:cs typeface="Century Gothic"/>
                <a:sym typeface="Century Gothic"/>
              </a:rPr>
              <a:t>Exhibition Layout &amp; Design online resources were delivered for Senior Cycle students in Visual Art, Craft &amp; Design. </a:t>
            </a:r>
            <a:endParaRPr sz="1600">
              <a:solidFill>
                <a:schemeClr val="lt1"/>
              </a:solidFill>
              <a:latin typeface="Century Gothic"/>
              <a:ea typeface="Century Gothic"/>
              <a:cs typeface="Century Gothic"/>
              <a:sym typeface="Century Gothic"/>
            </a:endParaRPr>
          </a:p>
          <a:p>
            <a:pPr indent="0" lvl="0" marL="0" rtl="0" algn="l">
              <a:lnSpc>
                <a:spcPct val="100000"/>
              </a:lnSpc>
              <a:spcBef>
                <a:spcPts val="0"/>
              </a:spcBef>
              <a:spcAft>
                <a:spcPts val="0"/>
              </a:spcAft>
              <a:buNone/>
            </a:pPr>
            <a:r>
              <a:t/>
            </a:r>
            <a:endParaRPr sz="1800">
              <a:solidFill>
                <a:schemeClr val="lt1"/>
              </a:solidFill>
              <a:latin typeface="Century Gothic"/>
              <a:ea typeface="Century Gothic"/>
              <a:cs typeface="Century Gothic"/>
              <a:sym typeface="Century Gothic"/>
            </a:endParaRPr>
          </a:p>
          <a:p>
            <a:pPr indent="0" lvl="0" marL="0" rtl="0" algn="l">
              <a:lnSpc>
                <a:spcPct val="100000"/>
              </a:lnSpc>
              <a:spcBef>
                <a:spcPts val="0"/>
              </a:spcBef>
              <a:spcAft>
                <a:spcPts val="0"/>
              </a:spcAft>
              <a:buNone/>
            </a:pPr>
            <a:r>
              <a:t/>
            </a:r>
            <a:endParaRPr sz="1300">
              <a:solidFill>
                <a:schemeClr val="lt1"/>
              </a:solidFill>
              <a:latin typeface="Century Gothic"/>
              <a:ea typeface="Century Gothic"/>
              <a:cs typeface="Century Gothic"/>
              <a:sym typeface="Century Gothic"/>
            </a:endParaRPr>
          </a:p>
          <a:p>
            <a:pPr indent="0" lvl="0" marL="0" rtl="0" algn="l">
              <a:lnSpc>
                <a:spcPct val="100000"/>
              </a:lnSpc>
              <a:spcBef>
                <a:spcPts val="0"/>
              </a:spcBef>
              <a:spcAft>
                <a:spcPts val="0"/>
              </a:spcAft>
              <a:buNone/>
            </a:pPr>
            <a:r>
              <a:t/>
            </a:r>
            <a:endParaRPr sz="1300">
              <a:solidFill>
                <a:schemeClr val="lt1"/>
              </a:solidFill>
              <a:latin typeface="Century Gothic"/>
              <a:ea typeface="Century Gothic"/>
              <a:cs typeface="Century Gothic"/>
              <a:sym typeface="Century Gothic"/>
            </a:endParaRPr>
          </a:p>
          <a:p>
            <a:pPr indent="0" lvl="0" marL="0" rtl="0" algn="l">
              <a:lnSpc>
                <a:spcPct val="100000"/>
              </a:lnSpc>
              <a:spcBef>
                <a:spcPts val="0"/>
              </a:spcBef>
              <a:spcAft>
                <a:spcPts val="0"/>
              </a:spcAft>
              <a:buNone/>
            </a:pPr>
            <a:r>
              <a:t/>
            </a:r>
            <a:endParaRPr sz="1300">
              <a:solidFill>
                <a:schemeClr val="lt1"/>
              </a:solidFill>
              <a:latin typeface="Century Gothic"/>
              <a:ea typeface="Century Gothic"/>
              <a:cs typeface="Century Gothic"/>
              <a:sym typeface="Century Gothic"/>
            </a:endParaRPr>
          </a:p>
          <a:p>
            <a:pPr indent="0" lvl="0" marL="0" rtl="0" algn="l">
              <a:lnSpc>
                <a:spcPct val="100000"/>
              </a:lnSpc>
              <a:spcBef>
                <a:spcPts val="0"/>
              </a:spcBef>
              <a:spcAft>
                <a:spcPts val="0"/>
              </a:spcAft>
              <a:buNone/>
            </a:pPr>
            <a:r>
              <a:t/>
            </a:r>
            <a:endParaRPr sz="2100">
              <a:solidFill>
                <a:schemeClr val="lt1"/>
              </a:solidFill>
              <a:latin typeface="Century Gothic"/>
              <a:ea typeface="Century Gothic"/>
              <a:cs typeface="Century Gothic"/>
              <a:sym typeface="Century Gothic"/>
            </a:endParaRPr>
          </a:p>
          <a:p>
            <a:pPr indent="0" lvl="0" marL="0" rtl="0" algn="l">
              <a:lnSpc>
                <a:spcPct val="100000"/>
              </a:lnSpc>
              <a:spcBef>
                <a:spcPts val="0"/>
              </a:spcBef>
              <a:spcAft>
                <a:spcPts val="0"/>
              </a:spcAft>
              <a:buNone/>
            </a:pPr>
            <a:r>
              <a:t/>
            </a:r>
            <a:endParaRPr sz="1100">
              <a:solidFill>
                <a:schemeClr val="lt1"/>
              </a:solidFill>
              <a:latin typeface="Century Gothic"/>
              <a:ea typeface="Century Gothic"/>
              <a:cs typeface="Century Gothic"/>
              <a:sym typeface="Century Gothic"/>
            </a:endParaRPr>
          </a:p>
        </p:txBody>
      </p:sp>
      <p:sp>
        <p:nvSpPr>
          <p:cNvPr id="155" name="Google Shape;155;p23"/>
          <p:cNvSpPr txBox="1"/>
          <p:nvPr/>
        </p:nvSpPr>
        <p:spPr>
          <a:xfrm>
            <a:off x="2976300" y="3445475"/>
            <a:ext cx="1595700" cy="93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100">
                <a:solidFill>
                  <a:schemeClr val="lt1"/>
                </a:solidFill>
                <a:latin typeface="Century Gothic"/>
                <a:ea typeface="Century Gothic"/>
                <a:cs typeface="Century Gothic"/>
                <a:sym typeface="Century Gothic"/>
              </a:rPr>
              <a:t>Left: Students </a:t>
            </a:r>
            <a:r>
              <a:rPr lang="en-GB" sz="1100">
                <a:solidFill>
                  <a:schemeClr val="lt1"/>
                </a:solidFill>
                <a:latin typeface="Century Gothic"/>
                <a:ea typeface="Century Gothic"/>
                <a:cs typeface="Century Gothic"/>
                <a:sym typeface="Century Gothic"/>
              </a:rPr>
              <a:t>partaking</a:t>
            </a:r>
            <a:r>
              <a:rPr lang="en-GB" sz="1100">
                <a:solidFill>
                  <a:schemeClr val="lt1"/>
                </a:solidFill>
                <a:latin typeface="Century Gothic"/>
                <a:ea typeface="Century Gothic"/>
                <a:cs typeface="Century Gothic"/>
                <a:sym typeface="Century Gothic"/>
              </a:rPr>
              <a:t> in the Three Muses on Mozilla Hubs using images and 3D objects from the Hunt, Limerick Museum and LCGA</a:t>
            </a:r>
            <a:endParaRPr sz="1100">
              <a:solidFill>
                <a:schemeClr val="lt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t/>
            </a:r>
            <a:endParaRPr sz="1100">
              <a:solidFill>
                <a:schemeClr val="lt1"/>
              </a:solidFill>
              <a:latin typeface="Century Gothic"/>
              <a:ea typeface="Century Gothic"/>
              <a:cs typeface="Century Gothic"/>
              <a:sym typeface="Century Gothic"/>
            </a:endParaRPr>
          </a:p>
        </p:txBody>
      </p:sp>
      <p:sp>
        <p:nvSpPr>
          <p:cNvPr id="156" name="Google Shape;156;p23"/>
          <p:cNvSpPr txBox="1"/>
          <p:nvPr/>
        </p:nvSpPr>
        <p:spPr>
          <a:xfrm>
            <a:off x="4945825" y="3445475"/>
            <a:ext cx="1326000" cy="1722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100">
                <a:solidFill>
                  <a:schemeClr val="lt1"/>
                </a:solidFill>
                <a:latin typeface="Century Gothic"/>
                <a:ea typeface="Century Gothic"/>
                <a:cs typeface="Century Gothic"/>
                <a:sym typeface="Century Gothic"/>
              </a:rPr>
              <a:t>Right: Developing the Exhibition Layout and Design online programme for Leaving Cert Art students </a:t>
            </a:r>
            <a:endParaRPr sz="1100">
              <a:solidFill>
                <a:schemeClr val="lt1"/>
              </a:solidFill>
              <a:latin typeface="Century Gothic"/>
              <a:ea typeface="Century Gothic"/>
              <a:cs typeface="Century Gothic"/>
              <a:sym typeface="Century Gothic"/>
            </a:endParaRPr>
          </a:p>
          <a:p>
            <a:pPr indent="0" lvl="0" marL="0" rtl="0" algn="r">
              <a:spcBef>
                <a:spcPts val="0"/>
              </a:spcBef>
              <a:spcAft>
                <a:spcPts val="0"/>
              </a:spcAft>
              <a:buNone/>
            </a:pPr>
            <a:r>
              <a:rPr lang="en-GB" sz="1100">
                <a:solidFill>
                  <a:schemeClr val="lt1"/>
                </a:solidFill>
                <a:latin typeface="Century Gothic"/>
                <a:ea typeface="Century Gothic"/>
                <a:cs typeface="Century Gothic"/>
                <a:sym typeface="Century Gothic"/>
              </a:rPr>
              <a:t> </a:t>
            </a:r>
            <a:endParaRPr sz="1100">
              <a:solidFill>
                <a:schemeClr val="lt1"/>
              </a:solidFill>
              <a:latin typeface="Century Gothic"/>
              <a:ea typeface="Century Gothic"/>
              <a:cs typeface="Century Gothic"/>
              <a:sym typeface="Century Gothic"/>
            </a:endParaRPr>
          </a:p>
          <a:p>
            <a:pPr indent="0" lvl="0" marL="0" rtl="0" algn="l">
              <a:spcBef>
                <a:spcPts val="0"/>
              </a:spcBef>
              <a:spcAft>
                <a:spcPts val="0"/>
              </a:spcAft>
              <a:buNone/>
            </a:pPr>
            <a:r>
              <a:t/>
            </a:r>
            <a:endParaRPr sz="1100">
              <a:solidFill>
                <a:schemeClr val="lt1"/>
              </a:solidFill>
              <a:latin typeface="Century Gothic"/>
              <a:ea typeface="Century Gothic"/>
              <a:cs typeface="Century Gothic"/>
              <a:sym typeface="Century Gothic"/>
            </a:endParaRPr>
          </a:p>
        </p:txBody>
      </p:sp>
      <p:pic>
        <p:nvPicPr>
          <p:cNvPr id="157" name="Google Shape;157;p23"/>
          <p:cNvPicPr preferRelativeResize="0"/>
          <p:nvPr/>
        </p:nvPicPr>
        <p:blipFill rotWithShape="1">
          <a:blip r:embed="rId3">
            <a:alphaModFix/>
          </a:blip>
          <a:srcRect b="19549" l="4499" r="3300" t="0"/>
          <a:stretch/>
        </p:blipFill>
        <p:spPr>
          <a:xfrm>
            <a:off x="163175" y="3176762"/>
            <a:ext cx="2813123" cy="1840915"/>
          </a:xfrm>
          <a:prstGeom prst="rect">
            <a:avLst/>
          </a:prstGeom>
          <a:noFill/>
          <a:ln>
            <a:noFill/>
          </a:ln>
        </p:spPr>
      </p:pic>
      <p:pic>
        <p:nvPicPr>
          <p:cNvPr id="158" name="Google Shape;158;p23"/>
          <p:cNvPicPr preferRelativeResize="0"/>
          <p:nvPr/>
        </p:nvPicPr>
        <p:blipFill>
          <a:blip r:embed="rId4">
            <a:alphaModFix/>
          </a:blip>
          <a:stretch>
            <a:fillRect/>
          </a:stretch>
        </p:blipFill>
        <p:spPr>
          <a:xfrm>
            <a:off x="6240310" y="3176750"/>
            <a:ext cx="2776812" cy="184092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1000"/>
                                        <p:tgtEl>
                                          <p:spTgt spid="1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4"/>
          <p:cNvSpPr txBox="1"/>
          <p:nvPr>
            <p:ph type="title"/>
          </p:nvPr>
        </p:nvSpPr>
        <p:spPr>
          <a:xfrm>
            <a:off x="163475" y="1529988"/>
            <a:ext cx="4152600" cy="208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sz="4200">
                <a:solidFill>
                  <a:schemeClr val="lt1"/>
                </a:solidFill>
                <a:latin typeface="Century Gothic"/>
                <a:ea typeface="Century Gothic"/>
                <a:cs typeface="Century Gothic"/>
                <a:sym typeface="Century Gothic"/>
              </a:rPr>
              <a:t>Priority 2 Public Engagement: Community</a:t>
            </a:r>
            <a:endParaRPr sz="4200">
              <a:solidFill>
                <a:schemeClr val="lt1"/>
              </a:solidFill>
              <a:latin typeface="Century Gothic"/>
              <a:ea typeface="Century Gothic"/>
              <a:cs typeface="Century Gothic"/>
              <a:sym typeface="Century Gothic"/>
            </a:endParaRPr>
          </a:p>
          <a:p>
            <a:pPr indent="0" lvl="0" marL="0" rtl="0" algn="ctr">
              <a:spcBef>
                <a:spcPts val="0"/>
              </a:spcBef>
              <a:spcAft>
                <a:spcPts val="0"/>
              </a:spcAft>
              <a:buNone/>
            </a:pPr>
            <a:r>
              <a:t/>
            </a:r>
            <a:endParaRPr sz="4200">
              <a:solidFill>
                <a:schemeClr val="lt1"/>
              </a:solidFill>
              <a:latin typeface="Century Gothic"/>
              <a:ea typeface="Century Gothic"/>
              <a:cs typeface="Century Gothic"/>
              <a:sym typeface="Century Gothic"/>
            </a:endParaRPr>
          </a:p>
        </p:txBody>
      </p:sp>
      <p:sp>
        <p:nvSpPr>
          <p:cNvPr id="164" name="Google Shape;164;p24"/>
          <p:cNvSpPr/>
          <p:nvPr/>
        </p:nvSpPr>
        <p:spPr>
          <a:xfrm>
            <a:off x="4468325" y="0"/>
            <a:ext cx="4688400" cy="5143500"/>
          </a:xfrm>
          <a:prstGeom prst="rect">
            <a:avLst/>
          </a:prstGeom>
          <a:solidFill>
            <a:srgbClr val="E1E1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4"/>
          <p:cNvSpPr txBox="1"/>
          <p:nvPr/>
        </p:nvSpPr>
        <p:spPr>
          <a:xfrm>
            <a:off x="5780650" y="2419200"/>
            <a:ext cx="6795000" cy="79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4"/>
          <p:cNvSpPr txBox="1"/>
          <p:nvPr/>
        </p:nvSpPr>
        <p:spPr>
          <a:xfrm>
            <a:off x="4901063" y="3730200"/>
            <a:ext cx="3822900" cy="1413300"/>
          </a:xfrm>
          <a:prstGeom prst="rect">
            <a:avLst/>
          </a:prstGeom>
          <a:solidFill>
            <a:srgbClr val="23408E"/>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lt1"/>
                </a:solidFill>
                <a:latin typeface="Century Gothic"/>
                <a:ea typeface="Century Gothic"/>
                <a:cs typeface="Century Gothic"/>
                <a:sym typeface="Century Gothic"/>
              </a:rPr>
              <a:t>Public Engagement: Community was challenged by the COVID-19 pandemic and had to be adapted. </a:t>
            </a:r>
            <a:endParaRPr/>
          </a:p>
        </p:txBody>
      </p:sp>
      <p:pic>
        <p:nvPicPr>
          <p:cNvPr id="167" name="Google Shape;167;p24"/>
          <p:cNvPicPr preferRelativeResize="0"/>
          <p:nvPr/>
        </p:nvPicPr>
        <p:blipFill>
          <a:blip r:embed="rId3">
            <a:alphaModFix/>
          </a:blip>
          <a:stretch>
            <a:fillRect/>
          </a:stretch>
        </p:blipFill>
        <p:spPr>
          <a:xfrm>
            <a:off x="4901075" y="1418905"/>
            <a:ext cx="3822900" cy="1454046"/>
          </a:xfrm>
          <a:prstGeom prst="rect">
            <a:avLst/>
          </a:prstGeom>
          <a:noFill/>
          <a:ln>
            <a:noFill/>
          </a:ln>
        </p:spPr>
      </p:pic>
      <p:pic>
        <p:nvPicPr>
          <p:cNvPr id="168" name="Google Shape;168;p24"/>
          <p:cNvPicPr preferRelativeResize="0"/>
          <p:nvPr/>
        </p:nvPicPr>
        <p:blipFill>
          <a:blip r:embed="rId4">
            <a:alphaModFix amt="10000"/>
          </a:blip>
          <a:stretch>
            <a:fillRect/>
          </a:stretch>
        </p:blipFill>
        <p:spPr>
          <a:xfrm>
            <a:off x="-225450" y="0"/>
            <a:ext cx="4688400" cy="51434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5"/>
          <p:cNvSpPr txBox="1"/>
          <p:nvPr>
            <p:ph type="title"/>
          </p:nvPr>
        </p:nvSpPr>
        <p:spPr>
          <a:xfrm>
            <a:off x="0" y="134100"/>
            <a:ext cx="9144000" cy="977400"/>
          </a:xfrm>
          <a:prstGeom prst="rect">
            <a:avLst/>
          </a:prstGeom>
          <a:effectLst>
            <a:outerShdw blurRad="57150" rotWithShape="0" algn="bl" dir="5400000" dist="19050">
              <a:srgbClr val="0000FF">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GB">
                <a:solidFill>
                  <a:schemeClr val="lt1"/>
                </a:solidFill>
                <a:latin typeface="Century Gothic"/>
                <a:ea typeface="Century Gothic"/>
                <a:cs typeface="Century Gothic"/>
                <a:sym typeface="Century Gothic"/>
              </a:rPr>
              <a:t>Priority 2 Public Engagement: Community </a:t>
            </a:r>
            <a:endParaRPr>
              <a:solidFill>
                <a:schemeClr val="lt1"/>
              </a:solidFill>
              <a:latin typeface="Century Gothic"/>
              <a:ea typeface="Century Gothic"/>
              <a:cs typeface="Century Gothic"/>
              <a:sym typeface="Century Gothic"/>
            </a:endParaRPr>
          </a:p>
          <a:p>
            <a:pPr indent="0" lvl="0" marL="0" rtl="0" algn="ctr">
              <a:spcBef>
                <a:spcPts val="0"/>
              </a:spcBef>
              <a:spcAft>
                <a:spcPts val="0"/>
              </a:spcAft>
              <a:buNone/>
            </a:pPr>
            <a:r>
              <a:rPr lang="en-GB">
                <a:solidFill>
                  <a:schemeClr val="lt1"/>
                </a:solidFill>
                <a:latin typeface="Century Gothic"/>
                <a:ea typeface="Century Gothic"/>
                <a:cs typeface="Century Gothic"/>
                <a:sym typeface="Century Gothic"/>
              </a:rPr>
              <a:t>Objectives </a:t>
            </a:r>
            <a:r>
              <a:rPr lang="en-GB">
                <a:solidFill>
                  <a:schemeClr val="lt1"/>
                </a:solidFill>
                <a:latin typeface="Century Gothic"/>
                <a:ea typeface="Century Gothic"/>
                <a:cs typeface="Century Gothic"/>
                <a:sym typeface="Century Gothic"/>
              </a:rPr>
              <a:t>1 &amp; 2 </a:t>
            </a:r>
            <a:endParaRPr>
              <a:solidFill>
                <a:schemeClr val="lt1"/>
              </a:solidFill>
              <a:latin typeface="Century Gothic"/>
              <a:ea typeface="Century Gothic"/>
              <a:cs typeface="Century Gothic"/>
              <a:sym typeface="Century Gothic"/>
            </a:endParaRPr>
          </a:p>
        </p:txBody>
      </p:sp>
      <p:sp>
        <p:nvSpPr>
          <p:cNvPr id="174" name="Google Shape;174;p25"/>
          <p:cNvSpPr txBox="1"/>
          <p:nvPr>
            <p:ph idx="2" type="body"/>
          </p:nvPr>
        </p:nvSpPr>
        <p:spPr>
          <a:xfrm>
            <a:off x="469025" y="1304500"/>
            <a:ext cx="4355100" cy="29238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t/>
            </a:r>
            <a:endParaRPr sz="1000">
              <a:solidFill>
                <a:schemeClr val="lt1"/>
              </a:solidFill>
              <a:latin typeface="Century Gothic"/>
              <a:ea typeface="Century Gothic"/>
              <a:cs typeface="Century Gothic"/>
              <a:sym typeface="Century Gothic"/>
            </a:endParaRPr>
          </a:p>
          <a:p>
            <a:pPr indent="0" lvl="0" marL="0" rtl="0" algn="l">
              <a:lnSpc>
                <a:spcPct val="100000"/>
              </a:lnSpc>
              <a:spcBef>
                <a:spcPts val="0"/>
              </a:spcBef>
              <a:spcAft>
                <a:spcPts val="0"/>
              </a:spcAft>
              <a:buNone/>
            </a:pPr>
            <a:r>
              <a:t/>
            </a:r>
            <a:endParaRPr sz="1000">
              <a:solidFill>
                <a:schemeClr val="lt1"/>
              </a:solidFill>
              <a:latin typeface="Century Gothic"/>
              <a:ea typeface="Century Gothic"/>
              <a:cs typeface="Century Gothic"/>
              <a:sym typeface="Century Gothic"/>
            </a:endParaRPr>
          </a:p>
          <a:p>
            <a:pPr indent="0" lvl="0" marL="0" rtl="0" algn="l">
              <a:lnSpc>
                <a:spcPct val="100000"/>
              </a:lnSpc>
              <a:spcBef>
                <a:spcPts val="0"/>
              </a:spcBef>
              <a:spcAft>
                <a:spcPts val="0"/>
              </a:spcAft>
              <a:buNone/>
            </a:pPr>
            <a:r>
              <a:rPr lang="en-GB" sz="1800">
                <a:solidFill>
                  <a:schemeClr val="lt1"/>
                </a:solidFill>
                <a:latin typeface="Century Gothic"/>
                <a:ea typeface="Century Gothic"/>
                <a:cs typeface="Century Gothic"/>
                <a:sym typeface="Century Gothic"/>
              </a:rPr>
              <a:t>Objectives could not be met:</a:t>
            </a:r>
            <a:endParaRPr sz="1800">
              <a:solidFill>
                <a:schemeClr val="lt1"/>
              </a:solidFill>
              <a:latin typeface="Century Gothic"/>
              <a:ea typeface="Century Gothic"/>
              <a:cs typeface="Century Gothic"/>
              <a:sym typeface="Century Gothic"/>
            </a:endParaRPr>
          </a:p>
          <a:p>
            <a:pPr indent="-298450" lvl="0" marL="457200" rtl="0" algn="l">
              <a:lnSpc>
                <a:spcPct val="100000"/>
              </a:lnSpc>
              <a:spcBef>
                <a:spcPts val="0"/>
              </a:spcBef>
              <a:spcAft>
                <a:spcPts val="0"/>
              </a:spcAft>
              <a:buClr>
                <a:schemeClr val="lt1"/>
              </a:buClr>
              <a:buSzPts val="1100"/>
              <a:buFont typeface="Century Gothic"/>
              <a:buChar char="-"/>
            </a:pPr>
            <a:r>
              <a:rPr lang="en-GB" sz="1100">
                <a:solidFill>
                  <a:schemeClr val="lt1"/>
                </a:solidFill>
                <a:latin typeface="Century Gothic"/>
                <a:ea typeface="Century Gothic"/>
                <a:cs typeface="Century Gothic"/>
                <a:sym typeface="Century Gothic"/>
              </a:rPr>
              <a:t>Covid19 impacted heavily -  groups couldn’t gather for the various activities and working virtually was not an option due to the need of accessing specialised equipment. Contact was kept up with all groups.  </a:t>
            </a:r>
            <a:endParaRPr sz="1100">
              <a:solidFill>
                <a:schemeClr val="lt1"/>
              </a:solidFill>
              <a:latin typeface="Century Gothic"/>
              <a:ea typeface="Century Gothic"/>
              <a:cs typeface="Century Gothic"/>
              <a:sym typeface="Century Gothic"/>
            </a:endParaRPr>
          </a:p>
          <a:p>
            <a:pPr indent="0" lvl="0" marL="0" rtl="0" algn="l">
              <a:lnSpc>
                <a:spcPct val="100000"/>
              </a:lnSpc>
              <a:spcBef>
                <a:spcPts val="0"/>
              </a:spcBef>
              <a:spcAft>
                <a:spcPts val="0"/>
              </a:spcAft>
              <a:buClr>
                <a:schemeClr val="dk1"/>
              </a:buClr>
              <a:buSzPts val="1100"/>
              <a:buFont typeface="Arial"/>
              <a:buNone/>
            </a:pPr>
            <a:r>
              <a:t/>
            </a:r>
            <a:endParaRPr sz="1100">
              <a:solidFill>
                <a:schemeClr val="lt1"/>
              </a:solidFill>
              <a:latin typeface="Century Gothic"/>
              <a:ea typeface="Century Gothic"/>
              <a:cs typeface="Century Gothic"/>
              <a:sym typeface="Century Gothic"/>
            </a:endParaRPr>
          </a:p>
          <a:p>
            <a:pPr indent="0" lvl="0" marL="0" rtl="0" algn="l">
              <a:lnSpc>
                <a:spcPct val="100000"/>
              </a:lnSpc>
              <a:spcBef>
                <a:spcPts val="1600"/>
              </a:spcBef>
              <a:spcAft>
                <a:spcPts val="0"/>
              </a:spcAft>
              <a:buNone/>
            </a:pPr>
            <a:r>
              <a:t/>
            </a:r>
            <a:endParaRPr sz="1800">
              <a:solidFill>
                <a:schemeClr val="lt1"/>
              </a:solidFill>
              <a:latin typeface="Century Gothic"/>
              <a:ea typeface="Century Gothic"/>
              <a:cs typeface="Century Gothic"/>
              <a:sym typeface="Century Gothic"/>
            </a:endParaRPr>
          </a:p>
          <a:p>
            <a:pPr indent="0" lvl="0" marL="0" rtl="0" algn="l">
              <a:lnSpc>
                <a:spcPct val="100000"/>
              </a:lnSpc>
              <a:spcBef>
                <a:spcPts val="0"/>
              </a:spcBef>
              <a:spcAft>
                <a:spcPts val="0"/>
              </a:spcAft>
              <a:buNone/>
            </a:pPr>
            <a:r>
              <a:t/>
            </a:r>
            <a:endParaRPr sz="800">
              <a:solidFill>
                <a:schemeClr val="lt1"/>
              </a:solidFill>
              <a:latin typeface="Century Gothic"/>
              <a:ea typeface="Century Gothic"/>
              <a:cs typeface="Century Gothic"/>
              <a:sym typeface="Century Gothic"/>
            </a:endParaRPr>
          </a:p>
        </p:txBody>
      </p:sp>
      <p:sp>
        <p:nvSpPr>
          <p:cNvPr id="175" name="Google Shape;175;p25"/>
          <p:cNvSpPr txBox="1"/>
          <p:nvPr/>
        </p:nvSpPr>
        <p:spPr>
          <a:xfrm>
            <a:off x="4873388" y="3342400"/>
            <a:ext cx="1173000" cy="1287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000">
                <a:solidFill>
                  <a:schemeClr val="lt1"/>
                </a:solidFill>
                <a:latin typeface="Century Gothic"/>
                <a:ea typeface="Century Gothic"/>
                <a:cs typeface="Century Gothic"/>
                <a:sym typeface="Century Gothic"/>
              </a:rPr>
              <a:t>Right</a:t>
            </a:r>
            <a:r>
              <a:rPr lang="en-GB" sz="1000">
                <a:solidFill>
                  <a:schemeClr val="lt1"/>
                </a:solidFill>
                <a:latin typeface="Century Gothic"/>
                <a:ea typeface="Century Gothic"/>
                <a:cs typeface="Century Gothic"/>
                <a:sym typeface="Century Gothic"/>
              </a:rPr>
              <a:t>: </a:t>
            </a:r>
            <a:r>
              <a:rPr lang="en-GB" sz="1000">
                <a:solidFill>
                  <a:schemeClr val="lt1"/>
                </a:solidFill>
                <a:latin typeface="Century Gothic"/>
                <a:ea typeface="Century Gothic"/>
                <a:cs typeface="Century Gothic"/>
                <a:sym typeface="Century Gothic"/>
              </a:rPr>
              <a:t>TY students from Thomond College completed multimedia training with WIRED FM</a:t>
            </a:r>
            <a:endParaRPr sz="1000">
              <a:solidFill>
                <a:schemeClr val="lt1"/>
              </a:solidFill>
              <a:latin typeface="Century Gothic"/>
              <a:ea typeface="Century Gothic"/>
              <a:cs typeface="Century Gothic"/>
              <a:sym typeface="Century Gothic"/>
            </a:endParaRPr>
          </a:p>
          <a:p>
            <a:pPr indent="0" lvl="0" marL="0" rtl="0" algn="r">
              <a:spcBef>
                <a:spcPts val="1600"/>
              </a:spcBef>
              <a:spcAft>
                <a:spcPts val="1600"/>
              </a:spcAft>
              <a:buNone/>
            </a:pPr>
            <a:r>
              <a:t/>
            </a:r>
            <a:endParaRPr sz="1000">
              <a:solidFill>
                <a:schemeClr val="lt1"/>
              </a:solidFill>
              <a:latin typeface="Century Gothic"/>
              <a:ea typeface="Century Gothic"/>
              <a:cs typeface="Century Gothic"/>
              <a:sym typeface="Century Gothic"/>
            </a:endParaRPr>
          </a:p>
        </p:txBody>
      </p:sp>
      <p:sp>
        <p:nvSpPr>
          <p:cNvPr id="176" name="Google Shape;176;p25"/>
          <p:cNvSpPr txBox="1"/>
          <p:nvPr/>
        </p:nvSpPr>
        <p:spPr>
          <a:xfrm>
            <a:off x="530600" y="3024800"/>
            <a:ext cx="40413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sz="1800">
                <a:solidFill>
                  <a:schemeClr val="lt1"/>
                </a:solidFill>
                <a:latin typeface="Century Gothic"/>
                <a:ea typeface="Century Gothic"/>
                <a:cs typeface="Century Gothic"/>
                <a:sym typeface="Century Gothic"/>
              </a:rPr>
              <a:t>Communities of Culture (Phase IV)</a:t>
            </a:r>
            <a:endParaRPr sz="1800">
              <a:solidFill>
                <a:schemeClr val="lt1"/>
              </a:solidFill>
              <a:latin typeface="Century Gothic"/>
              <a:ea typeface="Century Gothic"/>
              <a:cs typeface="Century Gothic"/>
              <a:sym typeface="Century Gothic"/>
            </a:endParaRPr>
          </a:p>
          <a:p>
            <a:pPr indent="-298450" lvl="0" marL="457200" rtl="0" algn="l">
              <a:spcBef>
                <a:spcPts val="0"/>
              </a:spcBef>
              <a:spcAft>
                <a:spcPts val="0"/>
              </a:spcAft>
              <a:buClr>
                <a:schemeClr val="lt1"/>
              </a:buClr>
              <a:buSzPts val="1100"/>
              <a:buFont typeface="Century Gothic"/>
              <a:buChar char="-"/>
            </a:pPr>
            <a:r>
              <a:rPr lang="en-GB" sz="1100">
                <a:solidFill>
                  <a:schemeClr val="lt1"/>
                </a:solidFill>
                <a:latin typeface="Century Gothic"/>
                <a:ea typeface="Century Gothic"/>
                <a:cs typeface="Century Gothic"/>
                <a:sym typeface="Century Gothic"/>
              </a:rPr>
              <a:t>TY students from Thomond College completed multimedia training with WIRED FM in Feb 2020. </a:t>
            </a:r>
            <a:endParaRPr sz="1100">
              <a:solidFill>
                <a:schemeClr val="lt1"/>
              </a:solidFill>
              <a:latin typeface="Century Gothic"/>
              <a:ea typeface="Century Gothic"/>
              <a:cs typeface="Century Gothic"/>
              <a:sym typeface="Century Gothic"/>
            </a:endParaRPr>
          </a:p>
          <a:p>
            <a:pPr indent="0" lvl="0" marL="0" rtl="0" algn="l">
              <a:spcBef>
                <a:spcPts val="0"/>
              </a:spcBef>
              <a:spcAft>
                <a:spcPts val="0"/>
              </a:spcAft>
              <a:buNone/>
            </a:pPr>
            <a:r>
              <a:t/>
            </a:r>
            <a:endParaRPr>
              <a:solidFill>
                <a:schemeClr val="lt1"/>
              </a:solidFill>
              <a:latin typeface="Century Gothic"/>
              <a:ea typeface="Century Gothic"/>
              <a:cs typeface="Century Gothic"/>
              <a:sym typeface="Century Gothic"/>
            </a:endParaRPr>
          </a:p>
        </p:txBody>
      </p:sp>
      <p:pic>
        <p:nvPicPr>
          <p:cNvPr id="177" name="Google Shape;177;p25"/>
          <p:cNvPicPr preferRelativeResize="0"/>
          <p:nvPr/>
        </p:nvPicPr>
        <p:blipFill rotWithShape="1">
          <a:blip r:embed="rId3">
            <a:alphaModFix/>
          </a:blip>
          <a:srcRect b="5780" l="2735" r="-6728" t="-5779"/>
          <a:stretch/>
        </p:blipFill>
        <p:spPr>
          <a:xfrm rot="5400000">
            <a:off x="5582050" y="1886151"/>
            <a:ext cx="3448000" cy="2420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1000"/>
                                        <p:tgtEl>
                                          <p:spTgt spid="1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6"/>
          <p:cNvSpPr txBox="1"/>
          <p:nvPr>
            <p:ph type="title"/>
          </p:nvPr>
        </p:nvSpPr>
        <p:spPr>
          <a:xfrm>
            <a:off x="0" y="1586700"/>
            <a:ext cx="4366800" cy="1970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sz="4200">
                <a:solidFill>
                  <a:schemeClr val="lt1"/>
                </a:solidFill>
                <a:latin typeface="Century Gothic"/>
                <a:ea typeface="Century Gothic"/>
                <a:cs typeface="Century Gothic"/>
                <a:sym typeface="Century Gothic"/>
              </a:rPr>
              <a:t>Priority 2 Public Engagement: Participation</a:t>
            </a:r>
            <a:endParaRPr sz="4200">
              <a:solidFill>
                <a:schemeClr val="lt1"/>
              </a:solidFill>
              <a:latin typeface="Century Gothic"/>
              <a:ea typeface="Century Gothic"/>
              <a:cs typeface="Century Gothic"/>
              <a:sym typeface="Century Gothic"/>
            </a:endParaRPr>
          </a:p>
          <a:p>
            <a:pPr indent="0" lvl="0" marL="0" rtl="0" algn="ctr">
              <a:spcBef>
                <a:spcPts val="0"/>
              </a:spcBef>
              <a:spcAft>
                <a:spcPts val="0"/>
              </a:spcAft>
              <a:buNone/>
            </a:pPr>
            <a:r>
              <a:t/>
            </a:r>
            <a:endParaRPr sz="4200">
              <a:solidFill>
                <a:schemeClr val="lt1"/>
              </a:solidFill>
              <a:latin typeface="Century Gothic"/>
              <a:ea typeface="Century Gothic"/>
              <a:cs typeface="Century Gothic"/>
              <a:sym typeface="Century Gothic"/>
            </a:endParaRPr>
          </a:p>
        </p:txBody>
      </p:sp>
      <p:sp>
        <p:nvSpPr>
          <p:cNvPr id="183" name="Google Shape;183;p26"/>
          <p:cNvSpPr/>
          <p:nvPr/>
        </p:nvSpPr>
        <p:spPr>
          <a:xfrm>
            <a:off x="4468325" y="0"/>
            <a:ext cx="4688400" cy="5143500"/>
          </a:xfrm>
          <a:prstGeom prst="rect">
            <a:avLst/>
          </a:prstGeom>
          <a:solidFill>
            <a:srgbClr val="E1E1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6"/>
          <p:cNvSpPr txBox="1"/>
          <p:nvPr/>
        </p:nvSpPr>
        <p:spPr>
          <a:xfrm>
            <a:off x="5780650" y="2419200"/>
            <a:ext cx="6795000" cy="79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85" name="Google Shape;185;p26"/>
          <p:cNvPicPr preferRelativeResize="0"/>
          <p:nvPr/>
        </p:nvPicPr>
        <p:blipFill>
          <a:blip r:embed="rId3">
            <a:alphaModFix/>
          </a:blip>
          <a:stretch>
            <a:fillRect/>
          </a:stretch>
        </p:blipFill>
        <p:spPr>
          <a:xfrm>
            <a:off x="5023319" y="335600"/>
            <a:ext cx="3578419" cy="3170525"/>
          </a:xfrm>
          <a:prstGeom prst="rect">
            <a:avLst/>
          </a:prstGeom>
          <a:noFill/>
          <a:ln>
            <a:noFill/>
          </a:ln>
        </p:spPr>
      </p:pic>
      <p:sp>
        <p:nvSpPr>
          <p:cNvPr id="186" name="Google Shape;186;p26"/>
          <p:cNvSpPr txBox="1"/>
          <p:nvPr/>
        </p:nvSpPr>
        <p:spPr>
          <a:xfrm>
            <a:off x="4901063" y="3730200"/>
            <a:ext cx="3822900" cy="1413300"/>
          </a:xfrm>
          <a:prstGeom prst="rect">
            <a:avLst/>
          </a:prstGeom>
          <a:solidFill>
            <a:srgbClr val="23408E"/>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Century Gothic"/>
                <a:ea typeface="Century Gothic"/>
                <a:cs typeface="Century Gothic"/>
                <a:sym typeface="Century Gothic"/>
              </a:rPr>
              <a:t>Participation met 3 of 5 objectives with a particularly fantastic worldwide response to Europe @ Work Ardnacrusha Memories.  </a:t>
            </a:r>
            <a:endParaRPr/>
          </a:p>
        </p:txBody>
      </p:sp>
      <p:pic>
        <p:nvPicPr>
          <p:cNvPr id="187" name="Google Shape;187;p26"/>
          <p:cNvPicPr preferRelativeResize="0"/>
          <p:nvPr/>
        </p:nvPicPr>
        <p:blipFill>
          <a:blip r:embed="rId4">
            <a:alphaModFix amt="10000"/>
          </a:blip>
          <a:stretch>
            <a:fillRect/>
          </a:stretch>
        </p:blipFill>
        <p:spPr>
          <a:xfrm>
            <a:off x="-215325" y="0"/>
            <a:ext cx="4688400" cy="51434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7"/>
          <p:cNvSpPr txBox="1"/>
          <p:nvPr>
            <p:ph type="title"/>
          </p:nvPr>
        </p:nvSpPr>
        <p:spPr>
          <a:xfrm>
            <a:off x="0" y="134100"/>
            <a:ext cx="9144000" cy="977400"/>
          </a:xfrm>
          <a:prstGeom prst="rect">
            <a:avLst/>
          </a:prstGeom>
          <a:effectLst>
            <a:outerShdw blurRad="57150" rotWithShape="0" algn="bl" dir="5400000" dist="19050">
              <a:srgbClr val="0000FF">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GB">
                <a:solidFill>
                  <a:schemeClr val="lt1"/>
                </a:solidFill>
                <a:latin typeface="Century Gothic"/>
                <a:ea typeface="Century Gothic"/>
                <a:cs typeface="Century Gothic"/>
                <a:sym typeface="Century Gothic"/>
              </a:rPr>
              <a:t>Priority 2 Public Engagement: Participation </a:t>
            </a:r>
            <a:endParaRPr>
              <a:solidFill>
                <a:schemeClr val="lt1"/>
              </a:solidFill>
              <a:latin typeface="Century Gothic"/>
              <a:ea typeface="Century Gothic"/>
              <a:cs typeface="Century Gothic"/>
              <a:sym typeface="Century Gothic"/>
            </a:endParaRPr>
          </a:p>
          <a:p>
            <a:pPr indent="0" lvl="0" marL="0" rtl="0" algn="ctr">
              <a:spcBef>
                <a:spcPts val="0"/>
              </a:spcBef>
              <a:spcAft>
                <a:spcPts val="0"/>
              </a:spcAft>
              <a:buNone/>
            </a:pPr>
            <a:r>
              <a:rPr lang="en-GB">
                <a:solidFill>
                  <a:schemeClr val="lt1"/>
                </a:solidFill>
                <a:latin typeface="Century Gothic"/>
                <a:ea typeface="Century Gothic"/>
                <a:cs typeface="Century Gothic"/>
                <a:sym typeface="Century Gothic"/>
              </a:rPr>
              <a:t>Objectives 1 &amp; 2. </a:t>
            </a:r>
            <a:endParaRPr>
              <a:solidFill>
                <a:schemeClr val="lt1"/>
              </a:solidFill>
              <a:latin typeface="Century Gothic"/>
              <a:ea typeface="Century Gothic"/>
              <a:cs typeface="Century Gothic"/>
              <a:sym typeface="Century Gothic"/>
            </a:endParaRPr>
          </a:p>
        </p:txBody>
      </p:sp>
      <p:sp>
        <p:nvSpPr>
          <p:cNvPr id="193" name="Google Shape;193;p27"/>
          <p:cNvSpPr txBox="1"/>
          <p:nvPr/>
        </p:nvSpPr>
        <p:spPr>
          <a:xfrm>
            <a:off x="186600" y="1569973"/>
            <a:ext cx="4046400" cy="29820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lt1"/>
              </a:buClr>
              <a:buSzPts val="1400"/>
              <a:buFont typeface="Century Gothic"/>
              <a:buAutoNum type="arabicPeriod"/>
            </a:pPr>
            <a:r>
              <a:rPr lang="en-GB">
                <a:solidFill>
                  <a:schemeClr val="lt1"/>
                </a:solidFill>
                <a:latin typeface="Century Gothic"/>
                <a:ea typeface="Century Gothic"/>
                <a:cs typeface="Century Gothic"/>
                <a:sym typeface="Century Gothic"/>
              </a:rPr>
              <a:t>Instead of holding 2 public editathons, an internal staff one was held to add material to WikiCommons and more effort put towards to Ardnacrusha Memories leading to significant participation from Docents interviewing older people </a:t>
            </a:r>
            <a:r>
              <a:rPr lang="en-GB">
                <a:solidFill>
                  <a:schemeClr val="lt1"/>
                </a:solidFill>
                <a:latin typeface="Century Gothic"/>
                <a:ea typeface="Century Gothic"/>
                <a:cs typeface="Century Gothic"/>
                <a:sym typeface="Century Gothic"/>
              </a:rPr>
              <a:t>which culminated in a Europeana Blog, a piece on RTE News and will form the basis of a new STEAM resource with Mary Immaculate College. </a:t>
            </a:r>
            <a:endParaRPr>
              <a:solidFill>
                <a:schemeClr val="lt1"/>
              </a:solidFill>
              <a:latin typeface="Century Gothic"/>
              <a:ea typeface="Century Gothic"/>
              <a:cs typeface="Century Gothic"/>
              <a:sym typeface="Century Gothic"/>
            </a:endParaRPr>
          </a:p>
          <a:p>
            <a:pPr indent="0" lvl="0" marL="457200" rtl="0" algn="l">
              <a:spcBef>
                <a:spcPts val="0"/>
              </a:spcBef>
              <a:spcAft>
                <a:spcPts val="0"/>
              </a:spcAft>
              <a:buNone/>
            </a:pPr>
            <a:r>
              <a:t/>
            </a:r>
            <a:endParaRPr>
              <a:solidFill>
                <a:schemeClr val="lt1"/>
              </a:solidFill>
              <a:latin typeface="Century Gothic"/>
              <a:ea typeface="Century Gothic"/>
              <a:cs typeface="Century Gothic"/>
              <a:sym typeface="Century Gothic"/>
            </a:endParaRPr>
          </a:p>
          <a:p>
            <a:pPr indent="-317500" lvl="0" marL="457200" rtl="0" algn="l">
              <a:spcBef>
                <a:spcPts val="0"/>
              </a:spcBef>
              <a:spcAft>
                <a:spcPts val="0"/>
              </a:spcAft>
              <a:buClr>
                <a:schemeClr val="lt1"/>
              </a:buClr>
              <a:buSzPts val="1400"/>
              <a:buFont typeface="Century Gothic"/>
              <a:buAutoNum type="arabicPeriod"/>
            </a:pPr>
            <a:r>
              <a:rPr lang="en-GB">
                <a:solidFill>
                  <a:schemeClr val="lt1"/>
                </a:solidFill>
                <a:latin typeface="Century Gothic"/>
                <a:ea typeface="Century Gothic"/>
                <a:cs typeface="Century Gothic"/>
                <a:sym typeface="Century Gothic"/>
              </a:rPr>
              <a:t>Digitisation of 2D and 3D objects for sharing resumed in October and the target of 100 was met. </a:t>
            </a:r>
            <a:endParaRPr>
              <a:solidFill>
                <a:schemeClr val="lt1"/>
              </a:solidFill>
              <a:latin typeface="Century Gothic"/>
              <a:ea typeface="Century Gothic"/>
              <a:cs typeface="Century Gothic"/>
              <a:sym typeface="Century Gothic"/>
            </a:endParaRPr>
          </a:p>
        </p:txBody>
      </p:sp>
      <p:sp>
        <p:nvSpPr>
          <p:cNvPr id="194" name="Google Shape;194;p27"/>
          <p:cNvSpPr txBox="1"/>
          <p:nvPr/>
        </p:nvSpPr>
        <p:spPr>
          <a:xfrm>
            <a:off x="4572000" y="1195550"/>
            <a:ext cx="4217400" cy="90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1200">
              <a:solidFill>
                <a:schemeClr val="lt1"/>
              </a:solidFill>
              <a:latin typeface="Century Gothic"/>
              <a:ea typeface="Century Gothic"/>
              <a:cs typeface="Century Gothic"/>
              <a:sym typeface="Century Gothic"/>
            </a:endParaRPr>
          </a:p>
          <a:p>
            <a:pPr indent="0" lvl="0" marL="0" rtl="0" algn="ctr">
              <a:spcBef>
                <a:spcPts val="0"/>
              </a:spcBef>
              <a:spcAft>
                <a:spcPts val="0"/>
              </a:spcAft>
              <a:buNone/>
            </a:pPr>
            <a:r>
              <a:t/>
            </a:r>
            <a:endParaRPr sz="1200">
              <a:solidFill>
                <a:schemeClr val="lt1"/>
              </a:solidFill>
              <a:latin typeface="Century Gothic"/>
              <a:ea typeface="Century Gothic"/>
              <a:cs typeface="Century Gothic"/>
              <a:sym typeface="Century Gothic"/>
            </a:endParaRPr>
          </a:p>
          <a:p>
            <a:pPr indent="0" lvl="0" marL="0" rtl="0" algn="ctr">
              <a:spcBef>
                <a:spcPts val="0"/>
              </a:spcBef>
              <a:spcAft>
                <a:spcPts val="0"/>
              </a:spcAft>
              <a:buNone/>
            </a:pPr>
            <a:r>
              <a:t/>
            </a:r>
            <a:endParaRPr sz="1200">
              <a:solidFill>
                <a:schemeClr val="lt1"/>
              </a:solidFill>
              <a:latin typeface="Century Gothic"/>
              <a:ea typeface="Century Gothic"/>
              <a:cs typeface="Century Gothic"/>
              <a:sym typeface="Century Gothic"/>
            </a:endParaRPr>
          </a:p>
          <a:p>
            <a:pPr indent="0" lvl="0" marL="0" rtl="0" algn="ctr">
              <a:spcBef>
                <a:spcPts val="0"/>
              </a:spcBef>
              <a:spcAft>
                <a:spcPts val="0"/>
              </a:spcAft>
              <a:buNone/>
            </a:pPr>
            <a:r>
              <a:t/>
            </a:r>
            <a:endParaRPr sz="1200">
              <a:solidFill>
                <a:schemeClr val="lt1"/>
              </a:solidFill>
              <a:latin typeface="Century Gothic"/>
              <a:ea typeface="Century Gothic"/>
              <a:cs typeface="Century Gothic"/>
              <a:sym typeface="Century Gothic"/>
            </a:endParaRPr>
          </a:p>
        </p:txBody>
      </p:sp>
      <p:sp>
        <p:nvSpPr>
          <p:cNvPr id="195" name="Google Shape;195;p27"/>
          <p:cNvSpPr txBox="1"/>
          <p:nvPr/>
        </p:nvSpPr>
        <p:spPr>
          <a:xfrm>
            <a:off x="4572000" y="4454650"/>
            <a:ext cx="4217400" cy="58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solidFill>
                  <a:schemeClr val="lt1"/>
                </a:solidFill>
                <a:latin typeface="Century Gothic"/>
                <a:ea typeface="Century Gothic"/>
                <a:cs typeface="Century Gothic"/>
                <a:sym typeface="Century Gothic"/>
              </a:rPr>
              <a:t>Above: RTE News coverage of Ardnacrusha Memories </a:t>
            </a:r>
            <a:r>
              <a:rPr lang="en-GB" sz="1200" u="sng">
                <a:solidFill>
                  <a:schemeClr val="hlink"/>
                </a:solidFill>
                <a:latin typeface="Century Gothic"/>
                <a:ea typeface="Century Gothic"/>
                <a:cs typeface="Century Gothic"/>
                <a:sym typeface="Century Gothic"/>
                <a:hlinkClick r:id="rId3"/>
              </a:rPr>
              <a:t>Link</a:t>
            </a:r>
            <a:endParaRPr sz="1200">
              <a:solidFill>
                <a:schemeClr val="lt1"/>
              </a:solidFill>
              <a:latin typeface="Century Gothic"/>
              <a:ea typeface="Century Gothic"/>
              <a:cs typeface="Century Gothic"/>
              <a:sym typeface="Century Gothic"/>
            </a:endParaRPr>
          </a:p>
        </p:txBody>
      </p:sp>
      <p:pic>
        <p:nvPicPr>
          <p:cNvPr id="196" name="Google Shape;196;p27">
            <a:hlinkClick r:id="rId4"/>
          </p:cNvPr>
          <p:cNvPicPr preferRelativeResize="0"/>
          <p:nvPr/>
        </p:nvPicPr>
        <p:blipFill>
          <a:blip r:embed="rId5">
            <a:alphaModFix/>
          </a:blip>
          <a:stretch>
            <a:fillRect/>
          </a:stretch>
        </p:blipFill>
        <p:spPr>
          <a:xfrm>
            <a:off x="4934263" y="1289225"/>
            <a:ext cx="3492884" cy="31654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1000"/>
                                        <p:tgtEl>
                                          <p:spTgt spid="1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8"/>
          <p:cNvSpPr txBox="1"/>
          <p:nvPr>
            <p:ph idx="1" type="body"/>
          </p:nvPr>
        </p:nvSpPr>
        <p:spPr>
          <a:xfrm>
            <a:off x="4138450" y="1677650"/>
            <a:ext cx="4374900" cy="3179400"/>
          </a:xfrm>
          <a:prstGeom prst="rect">
            <a:avLst/>
          </a:prstGeom>
        </p:spPr>
        <p:txBody>
          <a:bodyPr anchorCtr="0" anchor="t" bIns="91425" lIns="91425" spcFirstLastPara="1" rIns="91425" wrap="square" tIns="91425">
            <a:noAutofit/>
          </a:bodyPr>
          <a:lstStyle/>
          <a:p>
            <a:pPr indent="0" lvl="0" marL="457200" rtl="0" algn="l">
              <a:lnSpc>
                <a:spcPct val="100000"/>
              </a:lnSpc>
              <a:spcBef>
                <a:spcPts val="0"/>
              </a:spcBef>
              <a:spcAft>
                <a:spcPts val="0"/>
              </a:spcAft>
              <a:buNone/>
            </a:pPr>
            <a:r>
              <a:rPr lang="en-GB">
                <a:solidFill>
                  <a:srgbClr val="FFFFFF"/>
                </a:solidFill>
                <a:latin typeface="Century Gothic"/>
                <a:ea typeface="Century Gothic"/>
                <a:cs typeface="Century Gothic"/>
                <a:sym typeface="Century Gothic"/>
              </a:rPr>
              <a:t>3.</a:t>
            </a:r>
            <a:r>
              <a:rPr lang="en-GB" sz="1400">
                <a:solidFill>
                  <a:srgbClr val="FFFFFF"/>
                </a:solidFill>
                <a:latin typeface="Century Gothic"/>
                <a:ea typeface="Century Gothic"/>
                <a:cs typeface="Century Gothic"/>
                <a:sym typeface="Century Gothic"/>
              </a:rPr>
              <a:t> </a:t>
            </a:r>
            <a:r>
              <a:rPr lang="en-GB" sz="1400">
                <a:solidFill>
                  <a:srgbClr val="FFFFFF"/>
                </a:solidFill>
                <a:latin typeface="Century Gothic"/>
                <a:ea typeface="Century Gothic"/>
                <a:cs typeface="Century Gothic"/>
                <a:sym typeface="Century Gothic"/>
              </a:rPr>
              <a:t>Community Collection events - effort was switched to Ardnacrusha Memories and an fantastic symposium with some of the workers from the Shannon HydroElectric Scheme sharing their stories with academics and researchers including the ESB Archivist. </a:t>
            </a:r>
            <a:endParaRPr sz="1400">
              <a:solidFill>
                <a:srgbClr val="FFFFFF"/>
              </a:solidFill>
              <a:latin typeface="Century Gothic"/>
              <a:ea typeface="Century Gothic"/>
              <a:cs typeface="Century Gothic"/>
              <a:sym typeface="Century Gothic"/>
            </a:endParaRPr>
          </a:p>
          <a:p>
            <a:pPr indent="0" lvl="0" marL="457200" rtl="0" algn="l">
              <a:lnSpc>
                <a:spcPct val="100000"/>
              </a:lnSpc>
              <a:spcBef>
                <a:spcPts val="0"/>
              </a:spcBef>
              <a:spcAft>
                <a:spcPts val="0"/>
              </a:spcAft>
              <a:buNone/>
            </a:pPr>
            <a:r>
              <a:t/>
            </a:r>
            <a:endParaRPr sz="1400">
              <a:solidFill>
                <a:srgbClr val="FFFFFF"/>
              </a:solidFill>
              <a:latin typeface="Century Gothic"/>
              <a:ea typeface="Century Gothic"/>
              <a:cs typeface="Century Gothic"/>
              <a:sym typeface="Century Gothic"/>
            </a:endParaRPr>
          </a:p>
          <a:p>
            <a:pPr indent="0" lvl="0" marL="457200" rtl="0" algn="l">
              <a:lnSpc>
                <a:spcPct val="100000"/>
              </a:lnSpc>
              <a:spcBef>
                <a:spcPts val="0"/>
              </a:spcBef>
              <a:spcAft>
                <a:spcPts val="0"/>
              </a:spcAft>
              <a:buClr>
                <a:schemeClr val="dk1"/>
              </a:buClr>
              <a:buSzPts val="1100"/>
              <a:buFont typeface="Arial"/>
              <a:buNone/>
            </a:pPr>
            <a:r>
              <a:rPr lang="en-GB" sz="1400">
                <a:solidFill>
                  <a:schemeClr val="lt1"/>
                </a:solidFill>
                <a:latin typeface="Century Gothic"/>
                <a:ea typeface="Century Gothic"/>
                <a:cs typeface="Century Gothic"/>
                <a:sym typeface="Century Gothic"/>
              </a:rPr>
              <a:t>4. Dementia programme was stalled due to COVID but the Ireland Funds Grant has been carried over to 2021</a:t>
            </a:r>
            <a:endParaRPr sz="1400">
              <a:solidFill>
                <a:schemeClr val="lt1"/>
              </a:solidFill>
              <a:latin typeface="Century Gothic"/>
              <a:ea typeface="Century Gothic"/>
              <a:cs typeface="Century Gothic"/>
              <a:sym typeface="Century Gothic"/>
            </a:endParaRPr>
          </a:p>
          <a:p>
            <a:pPr indent="0" lvl="0" marL="457200" rtl="0" algn="l">
              <a:lnSpc>
                <a:spcPct val="100000"/>
              </a:lnSpc>
              <a:spcBef>
                <a:spcPts val="0"/>
              </a:spcBef>
              <a:spcAft>
                <a:spcPts val="0"/>
              </a:spcAft>
              <a:buClr>
                <a:schemeClr val="dk1"/>
              </a:buClr>
              <a:buSzPts val="1100"/>
              <a:buFont typeface="Arial"/>
              <a:buNone/>
            </a:pPr>
            <a:r>
              <a:t/>
            </a:r>
            <a:endParaRPr sz="1400">
              <a:solidFill>
                <a:schemeClr val="lt1"/>
              </a:solidFill>
              <a:latin typeface="Century Gothic"/>
              <a:ea typeface="Century Gothic"/>
              <a:cs typeface="Century Gothic"/>
              <a:sym typeface="Century Gothic"/>
            </a:endParaRPr>
          </a:p>
          <a:p>
            <a:pPr indent="0" lvl="0" marL="457200" rtl="0" algn="l">
              <a:lnSpc>
                <a:spcPct val="100000"/>
              </a:lnSpc>
              <a:spcBef>
                <a:spcPts val="0"/>
              </a:spcBef>
              <a:spcAft>
                <a:spcPts val="0"/>
              </a:spcAft>
              <a:buClr>
                <a:schemeClr val="dk1"/>
              </a:buClr>
              <a:buSzPts val="1100"/>
              <a:buFont typeface="Arial"/>
              <a:buNone/>
            </a:pPr>
            <a:r>
              <a:rPr lang="en-GB" sz="1400">
                <a:solidFill>
                  <a:schemeClr val="lt1"/>
                </a:solidFill>
                <a:latin typeface="Century Gothic"/>
                <a:ea typeface="Century Gothic"/>
                <a:cs typeface="Century Gothic"/>
                <a:sym typeface="Century Gothic"/>
              </a:rPr>
              <a:t>5. Kids Arts and Crafts Club continued online very successfully</a:t>
            </a:r>
            <a:endParaRPr sz="1400">
              <a:solidFill>
                <a:srgbClr val="FFFFFF"/>
              </a:solidFill>
              <a:latin typeface="Century Gothic"/>
              <a:ea typeface="Century Gothic"/>
              <a:cs typeface="Century Gothic"/>
              <a:sym typeface="Century Gothic"/>
            </a:endParaRPr>
          </a:p>
          <a:p>
            <a:pPr indent="0" lvl="0" marL="457200" rtl="0" algn="l">
              <a:lnSpc>
                <a:spcPct val="100000"/>
              </a:lnSpc>
              <a:spcBef>
                <a:spcPts val="0"/>
              </a:spcBef>
              <a:spcAft>
                <a:spcPts val="0"/>
              </a:spcAft>
              <a:buNone/>
            </a:pPr>
            <a:r>
              <a:t/>
            </a:r>
            <a:endParaRPr sz="1400">
              <a:solidFill>
                <a:srgbClr val="FFFFFF"/>
              </a:solidFill>
              <a:latin typeface="Century Gothic"/>
              <a:ea typeface="Century Gothic"/>
              <a:cs typeface="Century Gothic"/>
              <a:sym typeface="Century Gothic"/>
            </a:endParaRPr>
          </a:p>
        </p:txBody>
      </p:sp>
      <p:sp>
        <p:nvSpPr>
          <p:cNvPr id="202" name="Google Shape;202;p28"/>
          <p:cNvSpPr txBox="1"/>
          <p:nvPr>
            <p:ph type="title"/>
          </p:nvPr>
        </p:nvSpPr>
        <p:spPr>
          <a:xfrm>
            <a:off x="949050" y="0"/>
            <a:ext cx="7245900" cy="1432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2600">
                <a:solidFill>
                  <a:schemeClr val="lt1"/>
                </a:solidFill>
                <a:latin typeface="Century Gothic"/>
                <a:ea typeface="Century Gothic"/>
                <a:cs typeface="Century Gothic"/>
                <a:sym typeface="Century Gothic"/>
              </a:rPr>
              <a:t>Priority 2 Public Engagement: Participation</a:t>
            </a:r>
            <a:endParaRPr sz="2600">
              <a:solidFill>
                <a:schemeClr val="lt1"/>
              </a:solidFill>
              <a:latin typeface="Century Gothic"/>
              <a:ea typeface="Century Gothic"/>
              <a:cs typeface="Century Gothic"/>
              <a:sym typeface="Century Gothic"/>
            </a:endParaRPr>
          </a:p>
          <a:p>
            <a:pPr indent="0" lvl="0" marL="0" rtl="0" algn="ctr">
              <a:spcBef>
                <a:spcPts val="0"/>
              </a:spcBef>
              <a:spcAft>
                <a:spcPts val="0"/>
              </a:spcAft>
              <a:buClr>
                <a:schemeClr val="dk1"/>
              </a:buClr>
              <a:buSzPts val="1100"/>
              <a:buFont typeface="Arial"/>
              <a:buNone/>
            </a:pPr>
            <a:r>
              <a:rPr lang="en-GB" sz="2600">
                <a:solidFill>
                  <a:schemeClr val="lt1"/>
                </a:solidFill>
                <a:latin typeface="Century Gothic"/>
                <a:ea typeface="Century Gothic"/>
                <a:cs typeface="Century Gothic"/>
                <a:sym typeface="Century Gothic"/>
              </a:rPr>
              <a:t>Objectives 3, 4 &amp; 5 </a:t>
            </a:r>
            <a:endParaRPr/>
          </a:p>
        </p:txBody>
      </p:sp>
      <p:pic>
        <p:nvPicPr>
          <p:cNvPr id="203" name="Google Shape;203;p28"/>
          <p:cNvPicPr preferRelativeResize="0"/>
          <p:nvPr/>
        </p:nvPicPr>
        <p:blipFill>
          <a:blip r:embed="rId3">
            <a:alphaModFix/>
          </a:blip>
          <a:stretch>
            <a:fillRect/>
          </a:stretch>
        </p:blipFill>
        <p:spPr>
          <a:xfrm>
            <a:off x="664775" y="1546975"/>
            <a:ext cx="3001650" cy="2971150"/>
          </a:xfrm>
          <a:prstGeom prst="rect">
            <a:avLst/>
          </a:prstGeom>
          <a:noFill/>
          <a:ln>
            <a:noFill/>
          </a:ln>
        </p:spPr>
      </p:pic>
      <p:sp>
        <p:nvSpPr>
          <p:cNvPr id="204" name="Google Shape;204;p28"/>
          <p:cNvSpPr txBox="1"/>
          <p:nvPr/>
        </p:nvSpPr>
        <p:spPr>
          <a:xfrm>
            <a:off x="387050" y="4562150"/>
            <a:ext cx="3557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100">
                <a:solidFill>
                  <a:schemeClr val="lt1"/>
                </a:solidFill>
                <a:latin typeface="Century Gothic"/>
                <a:ea typeface="Century Gothic"/>
                <a:cs typeface="Century Gothic"/>
                <a:sym typeface="Century Gothic"/>
              </a:rPr>
              <a:t>Above:  Screenshot of Hunt Facebook page </a:t>
            </a:r>
            <a:r>
              <a:rPr lang="en-GB" sz="1100">
                <a:solidFill>
                  <a:schemeClr val="lt1"/>
                </a:solidFill>
                <a:latin typeface="Century Gothic"/>
                <a:ea typeface="Century Gothic"/>
                <a:cs typeface="Century Gothic"/>
                <a:sym typeface="Century Gothic"/>
              </a:rPr>
              <a:t>advertising</a:t>
            </a:r>
            <a:r>
              <a:rPr lang="en-GB" sz="1100">
                <a:solidFill>
                  <a:schemeClr val="lt1"/>
                </a:solidFill>
                <a:latin typeface="Century Gothic"/>
                <a:ea typeface="Century Gothic"/>
                <a:cs typeface="Century Gothic"/>
                <a:sym typeface="Century Gothic"/>
              </a:rPr>
              <a:t> Kids’ Arts &amp; Craft Club</a:t>
            </a:r>
            <a:endParaRPr sz="1100">
              <a:solidFill>
                <a:schemeClr val="lt1"/>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9"/>
          <p:cNvSpPr txBox="1"/>
          <p:nvPr>
            <p:ph type="title"/>
          </p:nvPr>
        </p:nvSpPr>
        <p:spPr>
          <a:xfrm>
            <a:off x="0" y="1268700"/>
            <a:ext cx="4366800" cy="1943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sz="4200">
                <a:solidFill>
                  <a:schemeClr val="lt1"/>
                </a:solidFill>
                <a:latin typeface="Century Gothic"/>
                <a:ea typeface="Century Gothic"/>
                <a:cs typeface="Century Gothic"/>
                <a:sym typeface="Century Gothic"/>
              </a:rPr>
              <a:t>Priority 3 Innovation</a:t>
            </a:r>
            <a:endParaRPr sz="4200">
              <a:solidFill>
                <a:schemeClr val="lt1"/>
              </a:solidFill>
              <a:latin typeface="Century Gothic"/>
              <a:ea typeface="Century Gothic"/>
              <a:cs typeface="Century Gothic"/>
              <a:sym typeface="Century Gothic"/>
            </a:endParaRPr>
          </a:p>
          <a:p>
            <a:pPr indent="0" lvl="0" marL="0" rtl="0" algn="ctr">
              <a:spcBef>
                <a:spcPts val="0"/>
              </a:spcBef>
              <a:spcAft>
                <a:spcPts val="0"/>
              </a:spcAft>
              <a:buNone/>
            </a:pPr>
            <a:r>
              <a:t/>
            </a:r>
            <a:endParaRPr sz="4200">
              <a:solidFill>
                <a:schemeClr val="lt1"/>
              </a:solidFill>
              <a:latin typeface="Century Gothic"/>
              <a:ea typeface="Century Gothic"/>
              <a:cs typeface="Century Gothic"/>
              <a:sym typeface="Century Gothic"/>
            </a:endParaRPr>
          </a:p>
        </p:txBody>
      </p:sp>
      <p:sp>
        <p:nvSpPr>
          <p:cNvPr id="210" name="Google Shape;210;p29"/>
          <p:cNvSpPr/>
          <p:nvPr/>
        </p:nvSpPr>
        <p:spPr>
          <a:xfrm>
            <a:off x="4468325" y="0"/>
            <a:ext cx="4688400" cy="5143500"/>
          </a:xfrm>
          <a:prstGeom prst="rect">
            <a:avLst/>
          </a:prstGeom>
          <a:solidFill>
            <a:srgbClr val="E1E1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9"/>
          <p:cNvSpPr txBox="1"/>
          <p:nvPr/>
        </p:nvSpPr>
        <p:spPr>
          <a:xfrm>
            <a:off x="5780650" y="2419200"/>
            <a:ext cx="6795000" cy="79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9"/>
          <p:cNvSpPr txBox="1"/>
          <p:nvPr/>
        </p:nvSpPr>
        <p:spPr>
          <a:xfrm>
            <a:off x="5053463" y="3882600"/>
            <a:ext cx="3822900" cy="1413300"/>
          </a:xfrm>
          <a:prstGeom prst="rect">
            <a:avLst/>
          </a:prstGeom>
          <a:solidFill>
            <a:srgbClr val="23408E"/>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Century Gothic"/>
                <a:ea typeface="Century Gothic"/>
                <a:cs typeface="Century Gothic"/>
                <a:sym typeface="Century Gothic"/>
              </a:rPr>
              <a:t>Innovation completed 1 of 2 objectives due to COVID-19. </a:t>
            </a:r>
            <a:endParaRPr>
              <a:solidFill>
                <a:schemeClr val="lt1"/>
              </a:solidFill>
              <a:latin typeface="Century Gothic"/>
              <a:ea typeface="Century Gothic"/>
              <a:cs typeface="Century Gothic"/>
              <a:sym typeface="Century Gothic"/>
            </a:endParaRPr>
          </a:p>
          <a:p>
            <a:pPr indent="0" lvl="0" marL="0" rtl="0" algn="l">
              <a:spcBef>
                <a:spcPts val="0"/>
              </a:spcBef>
              <a:spcAft>
                <a:spcPts val="0"/>
              </a:spcAft>
              <a:buNone/>
            </a:pPr>
            <a:r>
              <a:t/>
            </a:r>
            <a:endParaRPr>
              <a:solidFill>
                <a:schemeClr val="lt1"/>
              </a:solidFill>
              <a:latin typeface="Century Gothic"/>
              <a:ea typeface="Century Gothic"/>
              <a:cs typeface="Century Gothic"/>
              <a:sym typeface="Century Gothic"/>
            </a:endParaRPr>
          </a:p>
        </p:txBody>
      </p:sp>
      <p:pic>
        <p:nvPicPr>
          <p:cNvPr id="213" name="Google Shape;213;p29"/>
          <p:cNvPicPr preferRelativeResize="0"/>
          <p:nvPr/>
        </p:nvPicPr>
        <p:blipFill>
          <a:blip r:embed="rId3">
            <a:alphaModFix/>
          </a:blip>
          <a:stretch>
            <a:fillRect/>
          </a:stretch>
        </p:blipFill>
        <p:spPr>
          <a:xfrm>
            <a:off x="5780650" y="309625"/>
            <a:ext cx="2277850" cy="3430875"/>
          </a:xfrm>
          <a:prstGeom prst="rect">
            <a:avLst/>
          </a:prstGeom>
          <a:noFill/>
          <a:ln>
            <a:noFill/>
          </a:ln>
        </p:spPr>
      </p:pic>
      <p:pic>
        <p:nvPicPr>
          <p:cNvPr id="214" name="Google Shape;214;p29"/>
          <p:cNvPicPr preferRelativeResize="0"/>
          <p:nvPr/>
        </p:nvPicPr>
        <p:blipFill>
          <a:blip r:embed="rId4">
            <a:alphaModFix amt="10000"/>
          </a:blip>
          <a:stretch>
            <a:fillRect/>
          </a:stretch>
        </p:blipFill>
        <p:spPr>
          <a:xfrm>
            <a:off x="-225450" y="0"/>
            <a:ext cx="4688400" cy="51434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0"/>
          <p:cNvSpPr txBox="1"/>
          <p:nvPr>
            <p:ph type="title"/>
          </p:nvPr>
        </p:nvSpPr>
        <p:spPr>
          <a:xfrm>
            <a:off x="0" y="134100"/>
            <a:ext cx="4146300" cy="977400"/>
          </a:xfrm>
          <a:prstGeom prst="rect">
            <a:avLst/>
          </a:prstGeom>
          <a:effectLst>
            <a:outerShdw blurRad="57150" rotWithShape="0" algn="bl" dir="5400000" dist="19050">
              <a:srgbClr val="0000FF">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GB">
                <a:solidFill>
                  <a:schemeClr val="lt1"/>
                </a:solidFill>
                <a:latin typeface="Century Gothic"/>
                <a:ea typeface="Century Gothic"/>
                <a:cs typeface="Century Gothic"/>
                <a:sym typeface="Century Gothic"/>
              </a:rPr>
              <a:t>Priority 3 Innovation Objectives 1</a:t>
            </a:r>
            <a:endParaRPr>
              <a:solidFill>
                <a:schemeClr val="lt1"/>
              </a:solidFill>
              <a:latin typeface="Century Gothic"/>
              <a:ea typeface="Century Gothic"/>
              <a:cs typeface="Century Gothic"/>
              <a:sym typeface="Century Gothic"/>
            </a:endParaRPr>
          </a:p>
        </p:txBody>
      </p:sp>
      <p:sp>
        <p:nvSpPr>
          <p:cNvPr id="220" name="Google Shape;220;p30"/>
          <p:cNvSpPr txBox="1"/>
          <p:nvPr/>
        </p:nvSpPr>
        <p:spPr>
          <a:xfrm>
            <a:off x="89550" y="1878513"/>
            <a:ext cx="3967200" cy="19671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chemeClr val="lt1"/>
              </a:buClr>
              <a:buSzPts val="1300"/>
              <a:buFont typeface="Century Gothic"/>
              <a:buAutoNum type="arabicPeriod"/>
            </a:pPr>
            <a:r>
              <a:rPr lang="en-GB" sz="1300">
                <a:solidFill>
                  <a:schemeClr val="lt1"/>
                </a:solidFill>
                <a:latin typeface="Century Gothic"/>
                <a:ea typeface="Century Gothic"/>
                <a:cs typeface="Century Gothic"/>
                <a:sym typeface="Century Gothic"/>
              </a:rPr>
              <a:t>Museum in a Garden </a:t>
            </a:r>
            <a:r>
              <a:rPr lang="en-GB" sz="1300">
                <a:solidFill>
                  <a:schemeClr val="lt1"/>
                </a:solidFill>
                <a:latin typeface="Century Gothic"/>
                <a:ea typeface="Century Gothic"/>
                <a:cs typeface="Century Gothic"/>
                <a:sym typeface="Century Gothic"/>
              </a:rPr>
              <a:t>while not completed in 2020 so missing the objective made good progress given the circumstances. A competition for a new design led to a successful and exciting appointment.  A contractor was also retained. All the cobbles and benches are lined up and ready to go for a 2021 launch. </a:t>
            </a:r>
            <a:r>
              <a:rPr lang="en-GB" sz="1300">
                <a:solidFill>
                  <a:schemeClr val="lt1"/>
                </a:solidFill>
                <a:latin typeface="Century Gothic"/>
                <a:ea typeface="Century Gothic"/>
                <a:cs typeface="Century Gothic"/>
                <a:sym typeface="Century Gothic"/>
              </a:rPr>
              <a:t> </a:t>
            </a:r>
            <a:endParaRPr sz="1300">
              <a:solidFill>
                <a:schemeClr val="lt1"/>
              </a:solidFill>
              <a:latin typeface="Century Gothic"/>
              <a:ea typeface="Century Gothic"/>
              <a:cs typeface="Century Gothic"/>
              <a:sym typeface="Century Gothic"/>
            </a:endParaRPr>
          </a:p>
          <a:p>
            <a:pPr indent="-311150" lvl="0" marL="457200" rtl="0" algn="l">
              <a:spcBef>
                <a:spcPts val="0"/>
              </a:spcBef>
              <a:spcAft>
                <a:spcPts val="0"/>
              </a:spcAft>
              <a:buClr>
                <a:schemeClr val="lt1"/>
              </a:buClr>
              <a:buSzPts val="1300"/>
              <a:buFont typeface="Century Gothic"/>
              <a:buAutoNum type="arabicPeriod"/>
            </a:pPr>
            <a:r>
              <a:rPr lang="en-GB" sz="1300">
                <a:solidFill>
                  <a:schemeClr val="lt1"/>
                </a:solidFill>
                <a:latin typeface="Century Gothic"/>
                <a:ea typeface="Century Gothic"/>
                <a:cs typeface="Century Gothic"/>
                <a:sym typeface="Century Gothic"/>
              </a:rPr>
              <a:t>A</a:t>
            </a:r>
            <a:r>
              <a:rPr lang="en-GB" sz="1300">
                <a:solidFill>
                  <a:schemeClr val="lt1"/>
                </a:solidFill>
                <a:latin typeface="Century Gothic"/>
                <a:ea typeface="Century Gothic"/>
                <a:cs typeface="Century Gothic"/>
                <a:sym typeface="Century Gothic"/>
              </a:rPr>
              <a:t>n additional grant from the ESB will allow us to create a large scale Olmec Man for launch. </a:t>
            </a:r>
            <a:endParaRPr sz="1300">
              <a:solidFill>
                <a:schemeClr val="lt1"/>
              </a:solidFill>
              <a:latin typeface="Century Gothic"/>
              <a:ea typeface="Century Gothic"/>
              <a:cs typeface="Century Gothic"/>
              <a:sym typeface="Century Gothic"/>
            </a:endParaRPr>
          </a:p>
          <a:p>
            <a:pPr indent="0" lvl="0" marL="914400" rtl="0" algn="l">
              <a:spcBef>
                <a:spcPts val="0"/>
              </a:spcBef>
              <a:spcAft>
                <a:spcPts val="0"/>
              </a:spcAft>
              <a:buNone/>
            </a:pPr>
            <a:r>
              <a:t/>
            </a:r>
            <a:endParaRPr sz="1300">
              <a:solidFill>
                <a:schemeClr val="lt1"/>
              </a:solidFill>
              <a:latin typeface="Century Gothic"/>
              <a:ea typeface="Century Gothic"/>
              <a:cs typeface="Century Gothic"/>
              <a:sym typeface="Century Gothic"/>
            </a:endParaRPr>
          </a:p>
          <a:p>
            <a:pPr indent="0" lvl="0" marL="0" rtl="0" algn="l">
              <a:spcBef>
                <a:spcPts val="0"/>
              </a:spcBef>
              <a:spcAft>
                <a:spcPts val="0"/>
              </a:spcAft>
              <a:buNone/>
            </a:pPr>
            <a:r>
              <a:t/>
            </a:r>
            <a:endParaRPr sz="1300">
              <a:solidFill>
                <a:schemeClr val="lt1"/>
              </a:solidFill>
              <a:latin typeface="Century Gothic"/>
              <a:ea typeface="Century Gothic"/>
              <a:cs typeface="Century Gothic"/>
              <a:sym typeface="Century Gothic"/>
            </a:endParaRPr>
          </a:p>
          <a:p>
            <a:pPr indent="0" lvl="0" marL="457200" rtl="0" algn="l">
              <a:spcBef>
                <a:spcPts val="0"/>
              </a:spcBef>
              <a:spcAft>
                <a:spcPts val="0"/>
              </a:spcAft>
              <a:buNone/>
            </a:pPr>
            <a:r>
              <a:t/>
            </a:r>
            <a:endParaRPr sz="1300">
              <a:solidFill>
                <a:schemeClr val="lt1"/>
              </a:solidFill>
              <a:latin typeface="Century Gothic"/>
              <a:ea typeface="Century Gothic"/>
              <a:cs typeface="Century Gothic"/>
              <a:sym typeface="Century Gothic"/>
            </a:endParaRPr>
          </a:p>
        </p:txBody>
      </p:sp>
      <p:pic>
        <p:nvPicPr>
          <p:cNvPr id="221" name="Google Shape;221;p30"/>
          <p:cNvPicPr preferRelativeResize="0"/>
          <p:nvPr/>
        </p:nvPicPr>
        <p:blipFill>
          <a:blip r:embed="rId3">
            <a:alphaModFix/>
          </a:blip>
          <a:stretch>
            <a:fillRect/>
          </a:stretch>
        </p:blipFill>
        <p:spPr>
          <a:xfrm>
            <a:off x="5507400" y="0"/>
            <a:ext cx="3636603" cy="51435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1000"/>
                                        <p:tgtEl>
                                          <p:spTgt spid="2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1"/>
          <p:cNvSpPr txBox="1"/>
          <p:nvPr>
            <p:ph type="title"/>
          </p:nvPr>
        </p:nvSpPr>
        <p:spPr>
          <a:xfrm>
            <a:off x="0" y="134100"/>
            <a:ext cx="9144000" cy="977400"/>
          </a:xfrm>
          <a:prstGeom prst="rect">
            <a:avLst/>
          </a:prstGeom>
          <a:effectLst>
            <a:outerShdw blurRad="57150" rotWithShape="0" algn="bl" dir="5400000" dist="19050">
              <a:srgbClr val="0000FF">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GB">
                <a:solidFill>
                  <a:schemeClr val="lt1"/>
                </a:solidFill>
                <a:latin typeface="Century Gothic"/>
                <a:ea typeface="Century Gothic"/>
                <a:cs typeface="Century Gothic"/>
                <a:sym typeface="Century Gothic"/>
              </a:rPr>
              <a:t>Priority 3 Innovation Objective 2</a:t>
            </a:r>
            <a:endParaRPr>
              <a:solidFill>
                <a:schemeClr val="lt1"/>
              </a:solidFill>
              <a:latin typeface="Century Gothic"/>
              <a:ea typeface="Century Gothic"/>
              <a:cs typeface="Century Gothic"/>
              <a:sym typeface="Century Gothic"/>
            </a:endParaRPr>
          </a:p>
        </p:txBody>
      </p:sp>
      <p:sp>
        <p:nvSpPr>
          <p:cNvPr id="227" name="Google Shape;227;p31"/>
          <p:cNvSpPr txBox="1"/>
          <p:nvPr/>
        </p:nvSpPr>
        <p:spPr>
          <a:xfrm>
            <a:off x="4532575" y="2044450"/>
            <a:ext cx="4197600" cy="175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chemeClr val="lt1"/>
                </a:solidFill>
                <a:latin typeface="Century Gothic"/>
                <a:ea typeface="Century Gothic"/>
                <a:cs typeface="Century Gothic"/>
                <a:sym typeface="Century Gothic"/>
              </a:rPr>
              <a:t>2. 	</a:t>
            </a:r>
            <a:r>
              <a:rPr lang="en-GB" sz="1300">
                <a:solidFill>
                  <a:schemeClr val="lt1"/>
                </a:solidFill>
                <a:latin typeface="Century Gothic"/>
                <a:ea typeface="Century Gothic"/>
                <a:cs typeface="Century Gothic"/>
                <a:sym typeface="Century Gothic"/>
              </a:rPr>
              <a:t>Limerick Museums Joint Digitisation Project </a:t>
            </a:r>
            <a:endParaRPr sz="1300">
              <a:solidFill>
                <a:schemeClr val="lt1"/>
              </a:solidFill>
              <a:latin typeface="Century Gothic"/>
              <a:ea typeface="Century Gothic"/>
              <a:cs typeface="Century Gothic"/>
              <a:sym typeface="Century Gothic"/>
            </a:endParaRPr>
          </a:p>
          <a:p>
            <a:pPr indent="0" lvl="0" marL="0" rtl="0" algn="l">
              <a:spcBef>
                <a:spcPts val="0"/>
              </a:spcBef>
              <a:spcAft>
                <a:spcPts val="0"/>
              </a:spcAft>
              <a:buNone/>
            </a:pPr>
            <a:r>
              <a:t/>
            </a:r>
            <a:endParaRPr sz="1300">
              <a:solidFill>
                <a:schemeClr val="lt1"/>
              </a:solidFill>
              <a:latin typeface="Century Gothic"/>
              <a:ea typeface="Century Gothic"/>
              <a:cs typeface="Century Gothic"/>
              <a:sym typeface="Century Gothic"/>
            </a:endParaRPr>
          </a:p>
          <a:p>
            <a:pPr indent="-311150" lvl="0" marL="914400" rtl="0" algn="l">
              <a:spcBef>
                <a:spcPts val="0"/>
              </a:spcBef>
              <a:spcAft>
                <a:spcPts val="0"/>
              </a:spcAft>
              <a:buClr>
                <a:schemeClr val="lt1"/>
              </a:buClr>
              <a:buSzPts val="1300"/>
              <a:buFont typeface="Century Gothic"/>
              <a:buChar char="-"/>
            </a:pPr>
            <a:r>
              <a:rPr lang="en-GB" sz="1300">
                <a:solidFill>
                  <a:schemeClr val="lt1"/>
                </a:solidFill>
                <a:latin typeface="Century Gothic"/>
                <a:ea typeface="Century Gothic"/>
                <a:cs typeface="Century Gothic"/>
                <a:sym typeface="Century Gothic"/>
              </a:rPr>
              <a:t>Online introductory 3D scanner training was delivered with 6 volunteers and one member of staff on Dec 3rd and 4th.</a:t>
            </a:r>
            <a:endParaRPr sz="1300">
              <a:solidFill>
                <a:schemeClr val="lt1"/>
              </a:solidFill>
              <a:latin typeface="Century Gothic"/>
              <a:ea typeface="Century Gothic"/>
              <a:cs typeface="Century Gothic"/>
              <a:sym typeface="Century Gothic"/>
            </a:endParaRPr>
          </a:p>
          <a:p>
            <a:pPr indent="0" lvl="0" marL="914400" rtl="0" algn="l">
              <a:spcBef>
                <a:spcPts val="0"/>
              </a:spcBef>
              <a:spcAft>
                <a:spcPts val="0"/>
              </a:spcAft>
              <a:buClr>
                <a:schemeClr val="dk1"/>
              </a:buClr>
              <a:buSzPts val="1100"/>
              <a:buFont typeface="Arial"/>
              <a:buNone/>
            </a:pPr>
            <a:r>
              <a:t/>
            </a:r>
            <a:endParaRPr sz="1300">
              <a:solidFill>
                <a:schemeClr val="lt1"/>
              </a:solidFill>
              <a:latin typeface="Century Gothic"/>
              <a:ea typeface="Century Gothic"/>
              <a:cs typeface="Century Gothic"/>
              <a:sym typeface="Century Gothic"/>
            </a:endParaRPr>
          </a:p>
          <a:p>
            <a:pPr indent="0" lvl="0" marL="914400" rtl="0" algn="l">
              <a:spcBef>
                <a:spcPts val="0"/>
              </a:spcBef>
              <a:spcAft>
                <a:spcPts val="0"/>
              </a:spcAft>
              <a:buNone/>
            </a:pPr>
            <a:r>
              <a:t/>
            </a:r>
            <a:endParaRPr sz="1300">
              <a:solidFill>
                <a:schemeClr val="lt1"/>
              </a:solidFill>
              <a:latin typeface="Century Gothic"/>
              <a:ea typeface="Century Gothic"/>
              <a:cs typeface="Century Gothic"/>
              <a:sym typeface="Century Gothic"/>
            </a:endParaRPr>
          </a:p>
        </p:txBody>
      </p:sp>
      <p:pic>
        <p:nvPicPr>
          <p:cNvPr id="228" name="Google Shape;228;p31"/>
          <p:cNvPicPr preferRelativeResize="0"/>
          <p:nvPr/>
        </p:nvPicPr>
        <p:blipFill>
          <a:blip r:embed="rId3">
            <a:alphaModFix/>
          </a:blip>
          <a:stretch>
            <a:fillRect/>
          </a:stretch>
        </p:blipFill>
        <p:spPr>
          <a:xfrm>
            <a:off x="187863" y="1111500"/>
            <a:ext cx="4254929" cy="3191197"/>
          </a:xfrm>
          <a:prstGeom prst="rect">
            <a:avLst/>
          </a:prstGeom>
          <a:noFill/>
          <a:ln>
            <a:noFill/>
          </a:ln>
        </p:spPr>
      </p:pic>
      <p:sp>
        <p:nvSpPr>
          <p:cNvPr id="229" name="Google Shape;229;p31"/>
          <p:cNvSpPr txBox="1"/>
          <p:nvPr/>
        </p:nvSpPr>
        <p:spPr>
          <a:xfrm>
            <a:off x="806763" y="4227275"/>
            <a:ext cx="30171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100">
                <a:solidFill>
                  <a:schemeClr val="lt1"/>
                </a:solidFill>
                <a:latin typeface="Century Gothic"/>
                <a:ea typeface="Century Gothic"/>
                <a:cs typeface="Century Gothic"/>
                <a:sym typeface="Century Gothic"/>
              </a:rPr>
              <a:t>Above:</a:t>
            </a:r>
            <a:r>
              <a:rPr lang="en-GB" sz="1100">
                <a:solidFill>
                  <a:schemeClr val="lt1"/>
                </a:solidFill>
                <a:latin typeface="Century Gothic"/>
                <a:ea typeface="Century Gothic"/>
                <a:cs typeface="Century Gothic"/>
                <a:sym typeface="Century Gothic"/>
              </a:rPr>
              <a:t> More of the collection being digitised in 2 &amp; 3D</a:t>
            </a:r>
            <a:endParaRPr sz="1100">
              <a:solidFill>
                <a:schemeClr val="lt1"/>
              </a:solidFill>
              <a:latin typeface="Century Gothic"/>
              <a:ea typeface="Century Gothic"/>
              <a:cs typeface="Century Gothic"/>
              <a:sym typeface="Century Gothic"/>
            </a:endParaRPr>
          </a:p>
        </p:txBody>
      </p:sp>
      <p:pic>
        <p:nvPicPr>
          <p:cNvPr id="230" name="Google Shape;230;p31"/>
          <p:cNvPicPr preferRelativeResize="0"/>
          <p:nvPr/>
        </p:nvPicPr>
        <p:blipFill>
          <a:blip r:embed="rId4">
            <a:alphaModFix/>
          </a:blip>
          <a:stretch>
            <a:fillRect/>
          </a:stretch>
        </p:blipFill>
        <p:spPr>
          <a:xfrm>
            <a:off x="6259892" y="921225"/>
            <a:ext cx="742950" cy="771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1000"/>
                                        <p:tgtEl>
                                          <p:spTgt spid="2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txBox="1"/>
          <p:nvPr>
            <p:ph type="title"/>
          </p:nvPr>
        </p:nvSpPr>
        <p:spPr>
          <a:xfrm>
            <a:off x="311700" y="565450"/>
            <a:ext cx="31665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GB" sz="2900">
                <a:solidFill>
                  <a:schemeClr val="lt1"/>
                </a:solidFill>
                <a:latin typeface="Century Gothic"/>
                <a:ea typeface="Century Gothic"/>
                <a:cs typeface="Century Gothic"/>
                <a:sym typeface="Century Gothic"/>
              </a:rPr>
              <a:t>2020 Overview</a:t>
            </a:r>
            <a:endParaRPr b="1" sz="2900">
              <a:solidFill>
                <a:schemeClr val="lt1"/>
              </a:solidFill>
              <a:latin typeface="Century Gothic"/>
              <a:ea typeface="Century Gothic"/>
              <a:cs typeface="Century Gothic"/>
              <a:sym typeface="Century Gothic"/>
            </a:endParaRPr>
          </a:p>
        </p:txBody>
      </p:sp>
      <p:sp>
        <p:nvSpPr>
          <p:cNvPr id="65" name="Google Shape;65;p14"/>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700">
                <a:solidFill>
                  <a:schemeClr val="lt1"/>
                </a:solidFill>
                <a:latin typeface="Century Gothic"/>
                <a:ea typeface="Century Gothic"/>
                <a:cs typeface="Century Gothic"/>
                <a:sym typeface="Century Gothic"/>
              </a:rPr>
              <a:t>Despite Covid 19 and two periods of closure from March to July, and October to December - The Hunt Museum was able to pivot its activities to online and achieve 75-80% of the KPI’s set out in our 2020 Business Plan</a:t>
            </a:r>
            <a:endParaRPr sz="1700">
              <a:solidFill>
                <a:schemeClr val="lt1"/>
              </a:solidFill>
              <a:latin typeface="Century Gothic"/>
              <a:ea typeface="Century Gothic"/>
              <a:cs typeface="Century Gothic"/>
              <a:sym typeface="Century Gothic"/>
            </a:endParaRPr>
          </a:p>
          <a:p>
            <a:pPr indent="0" lvl="0" marL="0" rtl="0" algn="l">
              <a:spcBef>
                <a:spcPts val="1600"/>
              </a:spcBef>
              <a:spcAft>
                <a:spcPts val="1600"/>
              </a:spcAft>
              <a:buNone/>
            </a:pPr>
            <a:r>
              <a:t/>
            </a:r>
            <a:endParaRPr/>
          </a:p>
        </p:txBody>
      </p:sp>
      <p:pic>
        <p:nvPicPr>
          <p:cNvPr id="66" name="Google Shape;66;p14"/>
          <p:cNvPicPr preferRelativeResize="0"/>
          <p:nvPr/>
        </p:nvPicPr>
        <p:blipFill>
          <a:blip r:embed="rId3">
            <a:alphaModFix/>
          </a:blip>
          <a:stretch>
            <a:fillRect/>
          </a:stretch>
        </p:blipFill>
        <p:spPr>
          <a:xfrm>
            <a:off x="4116875" y="0"/>
            <a:ext cx="5027126" cy="51434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2"/>
          <p:cNvSpPr txBox="1"/>
          <p:nvPr>
            <p:ph type="title"/>
          </p:nvPr>
        </p:nvSpPr>
        <p:spPr>
          <a:xfrm>
            <a:off x="101525" y="1865100"/>
            <a:ext cx="4366800" cy="1413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sz="4200">
                <a:solidFill>
                  <a:schemeClr val="lt1"/>
                </a:solidFill>
                <a:latin typeface="Century Gothic"/>
                <a:ea typeface="Century Gothic"/>
                <a:cs typeface="Century Gothic"/>
                <a:sym typeface="Century Gothic"/>
              </a:rPr>
              <a:t>Priority 4 Funding </a:t>
            </a:r>
            <a:endParaRPr sz="4200">
              <a:solidFill>
                <a:schemeClr val="lt1"/>
              </a:solidFill>
              <a:latin typeface="Century Gothic"/>
              <a:ea typeface="Century Gothic"/>
              <a:cs typeface="Century Gothic"/>
              <a:sym typeface="Century Gothic"/>
            </a:endParaRPr>
          </a:p>
          <a:p>
            <a:pPr indent="0" lvl="0" marL="0" rtl="0" algn="ctr">
              <a:spcBef>
                <a:spcPts val="0"/>
              </a:spcBef>
              <a:spcAft>
                <a:spcPts val="0"/>
              </a:spcAft>
              <a:buNone/>
            </a:pPr>
            <a:r>
              <a:t/>
            </a:r>
            <a:endParaRPr sz="4200">
              <a:solidFill>
                <a:schemeClr val="lt1"/>
              </a:solidFill>
              <a:latin typeface="Century Gothic"/>
              <a:ea typeface="Century Gothic"/>
              <a:cs typeface="Century Gothic"/>
              <a:sym typeface="Century Gothic"/>
            </a:endParaRPr>
          </a:p>
        </p:txBody>
      </p:sp>
      <p:sp>
        <p:nvSpPr>
          <p:cNvPr id="236" name="Google Shape;236;p32"/>
          <p:cNvSpPr/>
          <p:nvPr/>
        </p:nvSpPr>
        <p:spPr>
          <a:xfrm>
            <a:off x="4468325" y="0"/>
            <a:ext cx="4688400" cy="5143500"/>
          </a:xfrm>
          <a:prstGeom prst="rect">
            <a:avLst/>
          </a:prstGeom>
          <a:solidFill>
            <a:srgbClr val="E1E1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2"/>
          <p:cNvSpPr txBox="1"/>
          <p:nvPr/>
        </p:nvSpPr>
        <p:spPr>
          <a:xfrm>
            <a:off x="5780650" y="2419200"/>
            <a:ext cx="6795000" cy="79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38" name="Google Shape;238;p32"/>
          <p:cNvPicPr preferRelativeResize="0"/>
          <p:nvPr/>
        </p:nvPicPr>
        <p:blipFill>
          <a:blip r:embed="rId3">
            <a:alphaModFix/>
          </a:blip>
          <a:stretch>
            <a:fillRect/>
          </a:stretch>
        </p:blipFill>
        <p:spPr>
          <a:xfrm>
            <a:off x="5674475" y="312475"/>
            <a:ext cx="2614500" cy="3376800"/>
          </a:xfrm>
          <a:prstGeom prst="rect">
            <a:avLst/>
          </a:prstGeom>
          <a:noFill/>
          <a:ln>
            <a:noFill/>
          </a:ln>
        </p:spPr>
      </p:pic>
      <p:sp>
        <p:nvSpPr>
          <p:cNvPr id="239" name="Google Shape;239;p32"/>
          <p:cNvSpPr txBox="1"/>
          <p:nvPr/>
        </p:nvSpPr>
        <p:spPr>
          <a:xfrm>
            <a:off x="4901063" y="3870800"/>
            <a:ext cx="3822900" cy="1413300"/>
          </a:xfrm>
          <a:prstGeom prst="rect">
            <a:avLst/>
          </a:prstGeom>
          <a:solidFill>
            <a:srgbClr val="23408E"/>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Century Gothic"/>
                <a:ea typeface="Century Gothic"/>
                <a:cs typeface="Century Gothic"/>
                <a:sym typeface="Century Gothic"/>
              </a:rPr>
              <a:t>Funding met 1 of the 2 targets set for 2020. </a:t>
            </a:r>
            <a:endParaRPr>
              <a:solidFill>
                <a:schemeClr val="lt1"/>
              </a:solidFill>
              <a:latin typeface="Century Gothic"/>
              <a:ea typeface="Century Gothic"/>
              <a:cs typeface="Century Gothic"/>
              <a:sym typeface="Century Gothic"/>
            </a:endParaRPr>
          </a:p>
          <a:p>
            <a:pPr indent="0" lvl="0" marL="0" rtl="0" algn="l">
              <a:spcBef>
                <a:spcPts val="0"/>
              </a:spcBef>
              <a:spcAft>
                <a:spcPts val="0"/>
              </a:spcAft>
              <a:buNone/>
            </a:pPr>
            <a:r>
              <a:t/>
            </a:r>
            <a:endParaRPr>
              <a:solidFill>
                <a:schemeClr val="lt1"/>
              </a:solidFill>
              <a:latin typeface="Century Gothic"/>
              <a:ea typeface="Century Gothic"/>
              <a:cs typeface="Century Gothic"/>
              <a:sym typeface="Century Gothic"/>
            </a:endParaRPr>
          </a:p>
        </p:txBody>
      </p:sp>
      <p:pic>
        <p:nvPicPr>
          <p:cNvPr id="240" name="Google Shape;240;p32"/>
          <p:cNvPicPr preferRelativeResize="0"/>
          <p:nvPr/>
        </p:nvPicPr>
        <p:blipFill>
          <a:blip r:embed="rId4">
            <a:alphaModFix amt="10000"/>
          </a:blip>
          <a:stretch>
            <a:fillRect/>
          </a:stretch>
        </p:blipFill>
        <p:spPr>
          <a:xfrm>
            <a:off x="-225450" y="0"/>
            <a:ext cx="4688400" cy="51434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3"/>
          <p:cNvSpPr txBox="1"/>
          <p:nvPr>
            <p:ph type="title"/>
          </p:nvPr>
        </p:nvSpPr>
        <p:spPr>
          <a:xfrm>
            <a:off x="0" y="134100"/>
            <a:ext cx="9144000" cy="977400"/>
          </a:xfrm>
          <a:prstGeom prst="rect">
            <a:avLst/>
          </a:prstGeom>
          <a:effectLst>
            <a:outerShdw blurRad="57150" rotWithShape="0" algn="bl" dir="5400000" dist="19050">
              <a:srgbClr val="0000FF">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GB">
                <a:solidFill>
                  <a:schemeClr val="lt1"/>
                </a:solidFill>
                <a:latin typeface="Century Gothic"/>
                <a:ea typeface="Century Gothic"/>
                <a:cs typeface="Century Gothic"/>
                <a:sym typeface="Century Gothic"/>
              </a:rPr>
              <a:t>Priority 4 Funding Objectives 1, 2 &amp; 3</a:t>
            </a:r>
            <a:endParaRPr>
              <a:solidFill>
                <a:schemeClr val="lt1"/>
              </a:solidFill>
              <a:latin typeface="Century Gothic"/>
              <a:ea typeface="Century Gothic"/>
              <a:cs typeface="Century Gothic"/>
              <a:sym typeface="Century Gothic"/>
            </a:endParaRPr>
          </a:p>
        </p:txBody>
      </p:sp>
      <p:sp>
        <p:nvSpPr>
          <p:cNvPr id="246" name="Google Shape;246;p33"/>
          <p:cNvSpPr txBox="1"/>
          <p:nvPr/>
        </p:nvSpPr>
        <p:spPr>
          <a:xfrm>
            <a:off x="3266650" y="674725"/>
            <a:ext cx="5637600" cy="31485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1000"/>
              </a:spcBef>
              <a:spcAft>
                <a:spcPts val="0"/>
              </a:spcAft>
              <a:buClr>
                <a:schemeClr val="lt1"/>
              </a:buClr>
              <a:buSzPts val="1200"/>
              <a:buFont typeface="Century Gothic"/>
              <a:buAutoNum type="arabicPeriod"/>
            </a:pPr>
            <a:r>
              <a:rPr lang="en-GB" sz="1200">
                <a:solidFill>
                  <a:schemeClr val="lt1"/>
                </a:solidFill>
                <a:latin typeface="Century Gothic"/>
                <a:ea typeface="Century Gothic"/>
                <a:cs typeface="Century Gothic"/>
                <a:sym typeface="Century Gothic"/>
              </a:rPr>
              <a:t>Grant funding target was met with €122,000 from EU and Irish Grants. Meeting the set target</a:t>
            </a:r>
            <a:endParaRPr sz="1200">
              <a:solidFill>
                <a:schemeClr val="lt1"/>
              </a:solidFill>
              <a:latin typeface="Century Gothic"/>
              <a:ea typeface="Century Gothic"/>
              <a:cs typeface="Century Gothic"/>
              <a:sym typeface="Century Gothic"/>
            </a:endParaRPr>
          </a:p>
          <a:p>
            <a:pPr indent="0" lvl="0" marL="457200" rtl="0" algn="l">
              <a:lnSpc>
                <a:spcPct val="100000"/>
              </a:lnSpc>
              <a:spcBef>
                <a:spcPts val="1000"/>
              </a:spcBef>
              <a:spcAft>
                <a:spcPts val="0"/>
              </a:spcAft>
              <a:buNone/>
            </a:pPr>
            <a:r>
              <a:t/>
            </a:r>
            <a:endParaRPr sz="1200">
              <a:solidFill>
                <a:schemeClr val="lt1"/>
              </a:solidFill>
              <a:latin typeface="Century Gothic"/>
              <a:ea typeface="Century Gothic"/>
              <a:cs typeface="Century Gothic"/>
              <a:sym typeface="Century Gothic"/>
            </a:endParaRPr>
          </a:p>
          <a:p>
            <a:pPr indent="-304800" lvl="0" marL="457200" rtl="0" algn="l">
              <a:lnSpc>
                <a:spcPct val="100000"/>
              </a:lnSpc>
              <a:spcBef>
                <a:spcPts val="1000"/>
              </a:spcBef>
              <a:spcAft>
                <a:spcPts val="0"/>
              </a:spcAft>
              <a:buClr>
                <a:schemeClr val="lt1"/>
              </a:buClr>
              <a:buSzPts val="1200"/>
              <a:buFont typeface="Century Gothic"/>
              <a:buAutoNum type="arabicPeriod"/>
            </a:pPr>
            <a:r>
              <a:rPr lang="en-GB" sz="1200">
                <a:solidFill>
                  <a:schemeClr val="lt1"/>
                </a:solidFill>
                <a:latin typeface="Century Gothic"/>
                <a:ea typeface="Century Gothic"/>
                <a:cs typeface="Century Gothic"/>
                <a:sym typeface="Century Gothic"/>
              </a:rPr>
              <a:t>Fund a Cobble was hugely successful Crowdfunding €38,000 for Garden - This amount was matched by </a:t>
            </a:r>
            <a:r>
              <a:rPr lang="en-GB" sz="1200">
                <a:solidFill>
                  <a:schemeClr val="lt1"/>
                </a:solidFill>
                <a:latin typeface="Century Gothic"/>
                <a:ea typeface="Century Gothic"/>
                <a:cs typeface="Century Gothic"/>
                <a:sym typeface="Century Gothic"/>
              </a:rPr>
              <a:t>50,000 from the JP McManus Foundation. </a:t>
            </a:r>
            <a:endParaRPr sz="1200">
              <a:solidFill>
                <a:schemeClr val="lt1"/>
              </a:solidFill>
              <a:latin typeface="Century Gothic"/>
              <a:ea typeface="Century Gothic"/>
              <a:cs typeface="Century Gothic"/>
              <a:sym typeface="Century Gothic"/>
            </a:endParaRPr>
          </a:p>
          <a:p>
            <a:pPr indent="0" lvl="0" marL="457200" rtl="0" algn="l">
              <a:lnSpc>
                <a:spcPct val="100000"/>
              </a:lnSpc>
              <a:spcBef>
                <a:spcPts val="1000"/>
              </a:spcBef>
              <a:spcAft>
                <a:spcPts val="0"/>
              </a:spcAft>
              <a:buNone/>
            </a:pPr>
            <a:r>
              <a:t/>
            </a:r>
            <a:endParaRPr sz="1200">
              <a:solidFill>
                <a:schemeClr val="lt1"/>
              </a:solidFill>
              <a:latin typeface="Century Gothic"/>
              <a:ea typeface="Century Gothic"/>
              <a:cs typeface="Century Gothic"/>
              <a:sym typeface="Century Gothic"/>
            </a:endParaRPr>
          </a:p>
          <a:p>
            <a:pPr indent="-304800" lvl="0" marL="457200" rtl="0" algn="l">
              <a:lnSpc>
                <a:spcPct val="100000"/>
              </a:lnSpc>
              <a:spcBef>
                <a:spcPts val="1000"/>
              </a:spcBef>
              <a:spcAft>
                <a:spcPts val="0"/>
              </a:spcAft>
              <a:buClr>
                <a:schemeClr val="lt1"/>
              </a:buClr>
              <a:buSzPts val="1200"/>
              <a:buFont typeface="Century Gothic"/>
              <a:buAutoNum type="arabicPeriod"/>
            </a:pPr>
            <a:r>
              <a:rPr lang="en-GB" sz="1200">
                <a:solidFill>
                  <a:schemeClr val="lt1"/>
                </a:solidFill>
                <a:latin typeface="Century Gothic"/>
                <a:ea typeface="Century Gothic"/>
                <a:cs typeface="Century Gothic"/>
                <a:sym typeface="Century Gothic"/>
              </a:rPr>
              <a:t>ESB Energy for Generations award of €8,000 was received to create a supersize version of Olmec Man with TY Students, Arup, LIT-LSAD and UL</a:t>
            </a:r>
            <a:endParaRPr sz="1200">
              <a:solidFill>
                <a:schemeClr val="lt1"/>
              </a:solidFill>
              <a:latin typeface="Century Gothic"/>
              <a:ea typeface="Century Gothic"/>
              <a:cs typeface="Century Gothic"/>
              <a:sym typeface="Century Gothic"/>
            </a:endParaRPr>
          </a:p>
          <a:p>
            <a:pPr indent="0" lvl="0" marL="457200" rtl="0" algn="l">
              <a:lnSpc>
                <a:spcPct val="100000"/>
              </a:lnSpc>
              <a:spcBef>
                <a:spcPts val="1000"/>
              </a:spcBef>
              <a:spcAft>
                <a:spcPts val="0"/>
              </a:spcAft>
              <a:buNone/>
            </a:pPr>
            <a:r>
              <a:t/>
            </a:r>
            <a:endParaRPr sz="1200">
              <a:solidFill>
                <a:schemeClr val="lt1"/>
              </a:solidFill>
              <a:latin typeface="Century Gothic"/>
              <a:ea typeface="Century Gothic"/>
              <a:cs typeface="Century Gothic"/>
              <a:sym typeface="Century Gothic"/>
            </a:endParaRPr>
          </a:p>
          <a:p>
            <a:pPr indent="-304800" lvl="0" marL="457200" rtl="0" algn="l">
              <a:lnSpc>
                <a:spcPct val="100000"/>
              </a:lnSpc>
              <a:spcBef>
                <a:spcPts val="1000"/>
              </a:spcBef>
              <a:spcAft>
                <a:spcPts val="0"/>
              </a:spcAft>
              <a:buClr>
                <a:schemeClr val="lt1"/>
              </a:buClr>
              <a:buSzPts val="1200"/>
              <a:buFont typeface="Century Gothic"/>
              <a:buAutoNum type="arabicPeriod"/>
            </a:pPr>
            <a:r>
              <a:rPr lang="en-GB" sz="1200">
                <a:solidFill>
                  <a:schemeClr val="lt1"/>
                </a:solidFill>
                <a:latin typeface="Century Gothic"/>
                <a:ea typeface="Century Gothic"/>
                <a:cs typeface="Century Gothic"/>
                <a:sym typeface="Century Gothic"/>
              </a:rPr>
              <a:t>Corporate Membership - </a:t>
            </a:r>
            <a:r>
              <a:rPr lang="en-GB" sz="1200">
                <a:solidFill>
                  <a:schemeClr val="lt1"/>
                </a:solidFill>
                <a:latin typeface="Century Gothic"/>
                <a:ea typeface="Century Gothic"/>
                <a:cs typeface="Century Gothic"/>
                <a:sym typeface="Century Gothic"/>
              </a:rPr>
              <a:t>Benefits not being  accessible while te museum was closed made membership difficult to sell</a:t>
            </a:r>
            <a:r>
              <a:rPr lang="en-GB" sz="1200">
                <a:solidFill>
                  <a:schemeClr val="lt1"/>
                </a:solidFill>
                <a:latin typeface="Century Gothic"/>
                <a:ea typeface="Century Gothic"/>
                <a:cs typeface="Century Gothic"/>
                <a:sym typeface="Century Gothic"/>
              </a:rPr>
              <a:t>. - </a:t>
            </a:r>
            <a:endParaRPr sz="1200">
              <a:solidFill>
                <a:schemeClr val="lt1"/>
              </a:solidFill>
              <a:latin typeface="Century Gothic"/>
              <a:ea typeface="Century Gothic"/>
              <a:cs typeface="Century Gothic"/>
              <a:sym typeface="Century Gothic"/>
            </a:endParaRPr>
          </a:p>
          <a:p>
            <a:pPr indent="0" lvl="0" marL="457200" rtl="0" algn="l">
              <a:lnSpc>
                <a:spcPct val="100000"/>
              </a:lnSpc>
              <a:spcBef>
                <a:spcPts val="1000"/>
              </a:spcBef>
              <a:spcAft>
                <a:spcPts val="0"/>
              </a:spcAft>
              <a:buNone/>
            </a:pPr>
            <a:r>
              <a:t/>
            </a:r>
            <a:endParaRPr sz="1200">
              <a:solidFill>
                <a:schemeClr val="lt1"/>
              </a:solidFill>
              <a:latin typeface="Century Gothic"/>
              <a:ea typeface="Century Gothic"/>
              <a:cs typeface="Century Gothic"/>
              <a:sym typeface="Century Gothic"/>
            </a:endParaRPr>
          </a:p>
          <a:p>
            <a:pPr indent="-304800" lvl="0" marL="457200" rtl="0" algn="l">
              <a:lnSpc>
                <a:spcPct val="100000"/>
              </a:lnSpc>
              <a:spcBef>
                <a:spcPts val="1000"/>
              </a:spcBef>
              <a:spcAft>
                <a:spcPts val="0"/>
              </a:spcAft>
              <a:buClr>
                <a:schemeClr val="lt1"/>
              </a:buClr>
              <a:buSzPts val="1200"/>
              <a:buFont typeface="Century Gothic"/>
              <a:buAutoNum type="arabicPeriod"/>
            </a:pPr>
            <a:r>
              <a:rPr lang="en-GB" sz="1200">
                <a:solidFill>
                  <a:schemeClr val="lt1"/>
                </a:solidFill>
                <a:latin typeface="Century Gothic"/>
                <a:ea typeface="Century Gothic"/>
                <a:cs typeface="Century Gothic"/>
                <a:sym typeface="Century Gothic"/>
              </a:rPr>
              <a:t>Sponsorship was equally hard to come by but some success was enjoyed with the Joint Education Three Muses Programme. </a:t>
            </a:r>
            <a:endParaRPr sz="1200">
              <a:solidFill>
                <a:schemeClr val="lt1"/>
              </a:solidFill>
              <a:latin typeface="Century Gothic"/>
              <a:ea typeface="Century Gothic"/>
              <a:cs typeface="Century Gothic"/>
              <a:sym typeface="Century Gothic"/>
            </a:endParaRPr>
          </a:p>
        </p:txBody>
      </p:sp>
      <p:sp>
        <p:nvSpPr>
          <p:cNvPr id="247" name="Google Shape;247;p33"/>
          <p:cNvSpPr/>
          <p:nvPr/>
        </p:nvSpPr>
        <p:spPr>
          <a:xfrm>
            <a:off x="274900" y="1032075"/>
            <a:ext cx="2668200" cy="1850700"/>
          </a:xfrm>
          <a:prstGeom prst="wedgeRoundRectCallout">
            <a:avLst>
              <a:gd fmla="val -20833" name="adj1"/>
              <a:gd fmla="val 62500"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11150" lvl="0" marL="457200" rtl="0" algn="l">
              <a:lnSpc>
                <a:spcPct val="115000"/>
              </a:lnSpc>
              <a:spcBef>
                <a:spcPts val="1000"/>
              </a:spcBef>
              <a:spcAft>
                <a:spcPts val="0"/>
              </a:spcAft>
              <a:buClr>
                <a:srgbClr val="23408E"/>
              </a:buClr>
              <a:buSzPts val="1300"/>
              <a:buFont typeface="Century Gothic"/>
              <a:buAutoNum type="arabicPeriod"/>
            </a:pPr>
            <a:r>
              <a:rPr lang="en-GB" sz="1300">
                <a:solidFill>
                  <a:srgbClr val="23408E"/>
                </a:solidFill>
                <a:latin typeface="Century Gothic"/>
                <a:ea typeface="Century Gothic"/>
                <a:cs typeface="Century Gothic"/>
                <a:sym typeface="Century Gothic"/>
              </a:rPr>
              <a:t>260K is raised from additional non-operational EU &amp; Irish grants (€120K) , foundations and sponsors (€140K)</a:t>
            </a:r>
            <a:endParaRPr sz="1100">
              <a:solidFill>
                <a:srgbClr val="23408E"/>
              </a:solidFill>
            </a:endParaRPr>
          </a:p>
        </p:txBody>
      </p:sp>
      <p:pic>
        <p:nvPicPr>
          <p:cNvPr id="248" name="Google Shape;248;p33"/>
          <p:cNvPicPr preferRelativeResize="0"/>
          <p:nvPr/>
        </p:nvPicPr>
        <p:blipFill>
          <a:blip r:embed="rId3">
            <a:alphaModFix amt="58000"/>
          </a:blip>
          <a:stretch>
            <a:fillRect/>
          </a:stretch>
        </p:blipFill>
        <p:spPr>
          <a:xfrm>
            <a:off x="395750" y="1325700"/>
            <a:ext cx="427925" cy="1113600"/>
          </a:xfrm>
          <a:prstGeom prst="rect">
            <a:avLst/>
          </a:prstGeom>
          <a:noFill/>
          <a:ln>
            <a:noFill/>
          </a:ln>
        </p:spPr>
      </p:pic>
      <p:sp>
        <p:nvSpPr>
          <p:cNvPr id="249" name="Google Shape;249;p33"/>
          <p:cNvSpPr/>
          <p:nvPr/>
        </p:nvSpPr>
        <p:spPr>
          <a:xfrm>
            <a:off x="712900" y="3205750"/>
            <a:ext cx="1792200" cy="1450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0" name="Google Shape;250;p33"/>
          <p:cNvPicPr preferRelativeResize="0"/>
          <p:nvPr/>
        </p:nvPicPr>
        <p:blipFill>
          <a:blip r:embed="rId4">
            <a:alphaModFix/>
          </a:blip>
          <a:stretch>
            <a:fillRect/>
          </a:stretch>
        </p:blipFill>
        <p:spPr>
          <a:xfrm>
            <a:off x="896597" y="3544450"/>
            <a:ext cx="1424809" cy="450750"/>
          </a:xfrm>
          <a:prstGeom prst="rect">
            <a:avLst/>
          </a:prstGeom>
          <a:noFill/>
          <a:ln>
            <a:noFill/>
          </a:ln>
        </p:spPr>
      </p:pic>
      <p:pic>
        <p:nvPicPr>
          <p:cNvPr id="251" name="Google Shape;251;p33"/>
          <p:cNvPicPr preferRelativeResize="0"/>
          <p:nvPr/>
        </p:nvPicPr>
        <p:blipFill>
          <a:blip r:embed="rId5">
            <a:alphaModFix/>
          </a:blip>
          <a:stretch>
            <a:fillRect/>
          </a:stretch>
        </p:blipFill>
        <p:spPr>
          <a:xfrm>
            <a:off x="956425" y="3995200"/>
            <a:ext cx="1305152" cy="553900"/>
          </a:xfrm>
          <a:prstGeom prst="rect">
            <a:avLst/>
          </a:prstGeom>
          <a:noFill/>
          <a:ln>
            <a:noFill/>
          </a:ln>
        </p:spPr>
      </p:pic>
      <p:sp>
        <p:nvSpPr>
          <p:cNvPr id="252" name="Google Shape;252;p33"/>
          <p:cNvSpPr txBox="1"/>
          <p:nvPr/>
        </p:nvSpPr>
        <p:spPr>
          <a:xfrm>
            <a:off x="712900" y="3205738"/>
            <a:ext cx="2668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rgbClr val="23408E"/>
                </a:solidFill>
                <a:latin typeface="Century Gothic"/>
                <a:ea typeface="Century Gothic"/>
                <a:cs typeface="Century Gothic"/>
                <a:sym typeface="Century Gothic"/>
              </a:rPr>
              <a:t>T</a:t>
            </a:r>
            <a:r>
              <a:rPr lang="en-GB" sz="800">
                <a:solidFill>
                  <a:srgbClr val="23408E"/>
                </a:solidFill>
                <a:latin typeface="Century Gothic"/>
                <a:ea typeface="Century Gothic"/>
                <a:cs typeface="Century Gothic"/>
                <a:sym typeface="Century Gothic"/>
              </a:rPr>
              <a:t>hree Muses was sponsored by</a:t>
            </a:r>
            <a:r>
              <a:rPr lang="en-GB" sz="1000">
                <a:solidFill>
                  <a:srgbClr val="23408E"/>
                </a:solidFill>
                <a:latin typeface="Century Gothic"/>
                <a:ea typeface="Century Gothic"/>
                <a:cs typeface="Century Gothic"/>
                <a:sym typeface="Century Gothic"/>
              </a:rPr>
              <a:t>:</a:t>
            </a:r>
            <a:endParaRPr sz="1000">
              <a:solidFill>
                <a:srgbClr val="23408E"/>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1000"/>
                                        <p:tgtEl>
                                          <p:spTgt spid="2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4"/>
          <p:cNvSpPr txBox="1"/>
          <p:nvPr>
            <p:ph type="title"/>
          </p:nvPr>
        </p:nvSpPr>
        <p:spPr>
          <a:xfrm>
            <a:off x="209075" y="4552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Century Gothic"/>
                <a:ea typeface="Century Gothic"/>
                <a:cs typeface="Century Gothic"/>
                <a:sym typeface="Century Gothic"/>
              </a:rPr>
              <a:t>Museum in the Garden</a:t>
            </a:r>
            <a:endParaRPr>
              <a:solidFill>
                <a:schemeClr val="lt1"/>
              </a:solidFill>
              <a:latin typeface="Century Gothic"/>
              <a:ea typeface="Century Gothic"/>
              <a:cs typeface="Century Gothic"/>
              <a:sym typeface="Century Gothic"/>
            </a:endParaRPr>
          </a:p>
        </p:txBody>
      </p:sp>
      <p:sp>
        <p:nvSpPr>
          <p:cNvPr id="258" name="Google Shape;258;p34"/>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Century Gothic"/>
                <a:ea typeface="Century Gothic"/>
                <a:cs typeface="Century Gothic"/>
                <a:sym typeface="Century Gothic"/>
              </a:rPr>
              <a:t>Fund a Cobble Crowdfunding Campaign which raised  €17,760</a:t>
            </a:r>
            <a:endParaRPr>
              <a:solidFill>
                <a:schemeClr val="lt1"/>
              </a:solidFill>
              <a:latin typeface="Century Gothic"/>
              <a:ea typeface="Century Gothic"/>
              <a:cs typeface="Century Gothic"/>
              <a:sym typeface="Century Gothic"/>
            </a:endParaRPr>
          </a:p>
          <a:p>
            <a:pPr indent="-317500" lvl="0" marL="457200" rtl="0" algn="l">
              <a:spcBef>
                <a:spcPts val="1600"/>
              </a:spcBef>
              <a:spcAft>
                <a:spcPts val="0"/>
              </a:spcAft>
              <a:buClr>
                <a:schemeClr val="lt1"/>
              </a:buClr>
              <a:buSzPts val="1400"/>
              <a:buFont typeface="Century Gothic"/>
              <a:buChar char="-"/>
            </a:pPr>
            <a:r>
              <a:rPr lang="en-GB">
                <a:solidFill>
                  <a:schemeClr val="lt1"/>
                </a:solidFill>
                <a:latin typeface="Century Gothic"/>
                <a:ea typeface="Century Gothic"/>
                <a:cs typeface="Century Gothic"/>
                <a:sym typeface="Century Gothic"/>
              </a:rPr>
              <a:t>All the cobbles are lined up for it to be put into place as soon as possible in 2021</a:t>
            </a:r>
            <a:endParaRPr>
              <a:solidFill>
                <a:schemeClr val="lt1"/>
              </a:solidFill>
              <a:latin typeface="Century Gothic"/>
              <a:ea typeface="Century Gothic"/>
              <a:cs typeface="Century Gothic"/>
              <a:sym typeface="Century Gothic"/>
            </a:endParaRPr>
          </a:p>
        </p:txBody>
      </p:sp>
      <p:sp>
        <p:nvSpPr>
          <p:cNvPr id="259" name="Google Shape;259;p34"/>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60" name="Google Shape;260;p34"/>
          <p:cNvPicPr preferRelativeResize="0"/>
          <p:nvPr/>
        </p:nvPicPr>
        <p:blipFill>
          <a:blip r:embed="rId3">
            <a:alphaModFix/>
          </a:blip>
          <a:stretch>
            <a:fillRect/>
          </a:stretch>
        </p:blipFill>
        <p:spPr>
          <a:xfrm>
            <a:off x="4410250" y="-42925"/>
            <a:ext cx="4733750" cy="2456625"/>
          </a:xfrm>
          <a:prstGeom prst="rect">
            <a:avLst/>
          </a:prstGeom>
          <a:noFill/>
          <a:ln>
            <a:noFill/>
          </a:ln>
        </p:spPr>
      </p:pic>
      <p:pic>
        <p:nvPicPr>
          <p:cNvPr id="261" name="Google Shape;261;p34" title="fundit header"/>
          <p:cNvPicPr preferRelativeResize="0"/>
          <p:nvPr/>
        </p:nvPicPr>
        <p:blipFill>
          <a:blip r:embed="rId4">
            <a:alphaModFix/>
          </a:blip>
          <a:stretch>
            <a:fillRect/>
          </a:stretch>
        </p:blipFill>
        <p:spPr>
          <a:xfrm>
            <a:off x="4410243" y="2413688"/>
            <a:ext cx="4733757" cy="271361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5"/>
          <p:cNvSpPr txBox="1"/>
          <p:nvPr>
            <p:ph type="title"/>
          </p:nvPr>
        </p:nvSpPr>
        <p:spPr>
          <a:xfrm>
            <a:off x="47200" y="2154750"/>
            <a:ext cx="4366800" cy="834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sz="4200">
                <a:solidFill>
                  <a:schemeClr val="lt1"/>
                </a:solidFill>
                <a:latin typeface="Century Gothic"/>
                <a:ea typeface="Century Gothic"/>
                <a:cs typeface="Century Gothic"/>
                <a:sym typeface="Century Gothic"/>
              </a:rPr>
              <a:t>Priority 4 Funding - Retail </a:t>
            </a:r>
            <a:endParaRPr sz="4200">
              <a:solidFill>
                <a:schemeClr val="lt1"/>
              </a:solidFill>
              <a:latin typeface="Century Gothic"/>
              <a:ea typeface="Century Gothic"/>
              <a:cs typeface="Century Gothic"/>
              <a:sym typeface="Century Gothic"/>
            </a:endParaRPr>
          </a:p>
          <a:p>
            <a:pPr indent="0" lvl="0" marL="0" rtl="0" algn="ctr">
              <a:spcBef>
                <a:spcPts val="0"/>
              </a:spcBef>
              <a:spcAft>
                <a:spcPts val="0"/>
              </a:spcAft>
              <a:buNone/>
            </a:pPr>
            <a:r>
              <a:t/>
            </a:r>
            <a:endParaRPr sz="4200">
              <a:solidFill>
                <a:schemeClr val="lt1"/>
              </a:solidFill>
              <a:latin typeface="Century Gothic"/>
              <a:ea typeface="Century Gothic"/>
              <a:cs typeface="Century Gothic"/>
              <a:sym typeface="Century Gothic"/>
            </a:endParaRPr>
          </a:p>
        </p:txBody>
      </p:sp>
      <p:sp>
        <p:nvSpPr>
          <p:cNvPr id="267" name="Google Shape;267;p35"/>
          <p:cNvSpPr/>
          <p:nvPr/>
        </p:nvSpPr>
        <p:spPr>
          <a:xfrm>
            <a:off x="4468325" y="0"/>
            <a:ext cx="4688400" cy="5143500"/>
          </a:xfrm>
          <a:prstGeom prst="rect">
            <a:avLst/>
          </a:prstGeom>
          <a:solidFill>
            <a:srgbClr val="E1E1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5"/>
          <p:cNvSpPr txBox="1"/>
          <p:nvPr/>
        </p:nvSpPr>
        <p:spPr>
          <a:xfrm>
            <a:off x="5780650" y="2419200"/>
            <a:ext cx="6795000" cy="79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69" name="Google Shape;269;p35"/>
          <p:cNvPicPr preferRelativeResize="0"/>
          <p:nvPr/>
        </p:nvPicPr>
        <p:blipFill>
          <a:blip r:embed="rId3">
            <a:alphaModFix/>
          </a:blip>
          <a:stretch>
            <a:fillRect/>
          </a:stretch>
        </p:blipFill>
        <p:spPr>
          <a:xfrm>
            <a:off x="5674475" y="312475"/>
            <a:ext cx="2614500" cy="3376800"/>
          </a:xfrm>
          <a:prstGeom prst="rect">
            <a:avLst/>
          </a:prstGeom>
          <a:noFill/>
          <a:ln>
            <a:noFill/>
          </a:ln>
        </p:spPr>
      </p:pic>
      <p:sp>
        <p:nvSpPr>
          <p:cNvPr id="270" name="Google Shape;270;p35"/>
          <p:cNvSpPr txBox="1"/>
          <p:nvPr/>
        </p:nvSpPr>
        <p:spPr>
          <a:xfrm>
            <a:off x="4901063" y="3870800"/>
            <a:ext cx="3822900" cy="1413300"/>
          </a:xfrm>
          <a:prstGeom prst="rect">
            <a:avLst/>
          </a:prstGeom>
          <a:solidFill>
            <a:srgbClr val="23408E"/>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Century Gothic"/>
                <a:ea typeface="Century Gothic"/>
                <a:cs typeface="Century Gothic"/>
                <a:sym typeface="Century Gothic"/>
              </a:rPr>
              <a:t>Funding: Retail suffered during 2020 with the closure of the museum. </a:t>
            </a:r>
            <a:endParaRPr>
              <a:solidFill>
                <a:schemeClr val="lt1"/>
              </a:solidFill>
              <a:latin typeface="Century Gothic"/>
              <a:ea typeface="Century Gothic"/>
              <a:cs typeface="Century Gothic"/>
              <a:sym typeface="Century Gothic"/>
            </a:endParaRPr>
          </a:p>
        </p:txBody>
      </p:sp>
      <p:pic>
        <p:nvPicPr>
          <p:cNvPr id="271" name="Google Shape;271;p35"/>
          <p:cNvPicPr preferRelativeResize="0"/>
          <p:nvPr/>
        </p:nvPicPr>
        <p:blipFill>
          <a:blip r:embed="rId4">
            <a:alphaModFix amt="10000"/>
          </a:blip>
          <a:stretch>
            <a:fillRect/>
          </a:stretch>
        </p:blipFill>
        <p:spPr>
          <a:xfrm>
            <a:off x="-225450" y="0"/>
            <a:ext cx="4688400" cy="51434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6"/>
          <p:cNvSpPr txBox="1"/>
          <p:nvPr>
            <p:ph type="title"/>
          </p:nvPr>
        </p:nvSpPr>
        <p:spPr>
          <a:xfrm>
            <a:off x="0" y="134100"/>
            <a:ext cx="9144000" cy="977400"/>
          </a:xfrm>
          <a:prstGeom prst="rect">
            <a:avLst/>
          </a:prstGeom>
          <a:effectLst>
            <a:outerShdw blurRad="57150" rotWithShape="0" algn="bl" dir="5400000" dist="19050">
              <a:srgbClr val="0000FF">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GB">
                <a:solidFill>
                  <a:schemeClr val="lt1"/>
                </a:solidFill>
                <a:latin typeface="Century Gothic"/>
                <a:ea typeface="Century Gothic"/>
                <a:cs typeface="Century Gothic"/>
                <a:sym typeface="Century Gothic"/>
              </a:rPr>
              <a:t>Priority 4 Funding - Retail Objective 1</a:t>
            </a:r>
            <a:endParaRPr>
              <a:solidFill>
                <a:schemeClr val="lt1"/>
              </a:solidFill>
              <a:latin typeface="Century Gothic"/>
              <a:ea typeface="Century Gothic"/>
              <a:cs typeface="Century Gothic"/>
              <a:sym typeface="Century Gothic"/>
            </a:endParaRPr>
          </a:p>
        </p:txBody>
      </p:sp>
      <p:sp>
        <p:nvSpPr>
          <p:cNvPr id="277" name="Google Shape;277;p36"/>
          <p:cNvSpPr txBox="1"/>
          <p:nvPr/>
        </p:nvSpPr>
        <p:spPr>
          <a:xfrm>
            <a:off x="1923025" y="1204125"/>
            <a:ext cx="6795000" cy="79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6"/>
          <p:cNvSpPr txBox="1"/>
          <p:nvPr/>
        </p:nvSpPr>
        <p:spPr>
          <a:xfrm>
            <a:off x="643150" y="908250"/>
            <a:ext cx="7340100" cy="1663500"/>
          </a:xfrm>
          <a:prstGeom prst="rect">
            <a:avLst/>
          </a:prstGeom>
          <a:noFill/>
          <a:ln>
            <a:noFill/>
          </a:ln>
        </p:spPr>
        <p:txBody>
          <a:bodyPr anchorCtr="0" anchor="t" bIns="91425" lIns="91425" spcFirstLastPara="1" rIns="91425" wrap="square" tIns="91425">
            <a:noAutofit/>
          </a:bodyPr>
          <a:lstStyle/>
          <a:p>
            <a:pPr indent="-317500" lvl="0" marL="914400" rtl="0" algn="l">
              <a:spcBef>
                <a:spcPts val="0"/>
              </a:spcBef>
              <a:spcAft>
                <a:spcPts val="0"/>
              </a:spcAft>
              <a:buClr>
                <a:schemeClr val="lt1"/>
              </a:buClr>
              <a:buSzPts val="1400"/>
              <a:buFont typeface="Century Gothic"/>
              <a:buChar char="●"/>
            </a:pPr>
            <a:r>
              <a:rPr lang="en-GB">
                <a:solidFill>
                  <a:schemeClr val="lt1"/>
                </a:solidFill>
                <a:latin typeface="Century Gothic"/>
                <a:ea typeface="Century Gothic"/>
                <a:cs typeface="Century Gothic"/>
                <a:sym typeface="Century Gothic"/>
              </a:rPr>
              <a:t>Retail did very badly in the year.  </a:t>
            </a:r>
            <a:endParaRPr>
              <a:solidFill>
                <a:schemeClr val="lt1"/>
              </a:solidFill>
              <a:latin typeface="Century Gothic"/>
              <a:ea typeface="Century Gothic"/>
              <a:cs typeface="Century Gothic"/>
              <a:sym typeface="Century Gothic"/>
            </a:endParaRPr>
          </a:p>
          <a:p>
            <a:pPr indent="-317500" lvl="1" marL="1371600" rtl="0" algn="l">
              <a:spcBef>
                <a:spcPts val="0"/>
              </a:spcBef>
              <a:spcAft>
                <a:spcPts val="0"/>
              </a:spcAft>
              <a:buClr>
                <a:schemeClr val="lt1"/>
              </a:buClr>
              <a:buSzPts val="1400"/>
              <a:buFont typeface="Century Gothic"/>
              <a:buChar char="○"/>
            </a:pPr>
            <a:r>
              <a:rPr lang="en-GB">
                <a:solidFill>
                  <a:schemeClr val="lt1"/>
                </a:solidFill>
                <a:latin typeface="Century Gothic"/>
                <a:ea typeface="Century Gothic"/>
                <a:cs typeface="Century Gothic"/>
                <a:sym typeface="Century Gothic"/>
              </a:rPr>
              <a:t>Sales did not really pick up over the summer period.  </a:t>
            </a:r>
            <a:endParaRPr>
              <a:solidFill>
                <a:schemeClr val="lt1"/>
              </a:solidFill>
              <a:latin typeface="Century Gothic"/>
              <a:ea typeface="Century Gothic"/>
              <a:cs typeface="Century Gothic"/>
              <a:sym typeface="Century Gothic"/>
            </a:endParaRPr>
          </a:p>
          <a:p>
            <a:pPr indent="-317500" lvl="1" marL="1371600" rtl="0" algn="l">
              <a:spcBef>
                <a:spcPts val="0"/>
              </a:spcBef>
              <a:spcAft>
                <a:spcPts val="0"/>
              </a:spcAft>
              <a:buClr>
                <a:schemeClr val="lt1"/>
              </a:buClr>
              <a:buSzPts val="1400"/>
              <a:buFont typeface="Century Gothic"/>
              <a:buChar char="○"/>
            </a:pPr>
            <a:r>
              <a:rPr lang="en-GB">
                <a:solidFill>
                  <a:schemeClr val="lt1"/>
                </a:solidFill>
                <a:latin typeface="Century Gothic"/>
                <a:ea typeface="Century Gothic"/>
                <a:cs typeface="Century Gothic"/>
                <a:sym typeface="Century Gothic"/>
              </a:rPr>
              <a:t>The idea to launch a Facebook shop in time for Xmas had to be shelved as fulfilment was impossible.  </a:t>
            </a:r>
            <a:endParaRPr>
              <a:solidFill>
                <a:schemeClr val="lt1"/>
              </a:solidFill>
              <a:latin typeface="Century Gothic"/>
              <a:ea typeface="Century Gothic"/>
              <a:cs typeface="Century Gothic"/>
              <a:sym typeface="Century Gothic"/>
            </a:endParaRPr>
          </a:p>
          <a:p>
            <a:pPr indent="-317500" lvl="1" marL="1371600" rtl="0" algn="l">
              <a:spcBef>
                <a:spcPts val="0"/>
              </a:spcBef>
              <a:spcAft>
                <a:spcPts val="0"/>
              </a:spcAft>
              <a:buClr>
                <a:schemeClr val="lt1"/>
              </a:buClr>
              <a:buSzPts val="1400"/>
              <a:buFont typeface="Century Gothic"/>
              <a:buChar char="○"/>
            </a:pPr>
            <a:r>
              <a:rPr lang="en-GB">
                <a:solidFill>
                  <a:schemeClr val="lt1"/>
                </a:solidFill>
                <a:latin typeface="Century Gothic"/>
                <a:ea typeface="Century Gothic"/>
                <a:cs typeface="Century Gothic"/>
                <a:sym typeface="Century Gothic"/>
              </a:rPr>
              <a:t>A complete rethink of retail will be undertaken in 2021. </a:t>
            </a:r>
            <a:endParaRPr>
              <a:solidFill>
                <a:schemeClr val="lt1"/>
              </a:solidFill>
              <a:latin typeface="Century Gothic"/>
              <a:ea typeface="Century Gothic"/>
              <a:cs typeface="Century Gothic"/>
              <a:sym typeface="Century Gothic"/>
            </a:endParaRPr>
          </a:p>
          <a:p>
            <a:pPr indent="0" lvl="0" marL="914400" rtl="0" algn="l">
              <a:spcBef>
                <a:spcPts val="0"/>
              </a:spcBef>
              <a:spcAft>
                <a:spcPts val="0"/>
              </a:spcAft>
              <a:buNone/>
            </a:pPr>
            <a:r>
              <a:t/>
            </a:r>
            <a:endParaRPr>
              <a:solidFill>
                <a:schemeClr val="lt1"/>
              </a:solidFill>
              <a:latin typeface="Century Gothic"/>
              <a:ea typeface="Century Gothic"/>
              <a:cs typeface="Century Gothic"/>
              <a:sym typeface="Century Gothic"/>
            </a:endParaRPr>
          </a:p>
          <a:p>
            <a:pPr indent="0" lvl="0" marL="0" rtl="0" algn="l">
              <a:spcBef>
                <a:spcPts val="0"/>
              </a:spcBef>
              <a:spcAft>
                <a:spcPts val="0"/>
              </a:spcAft>
              <a:buNone/>
            </a:pPr>
            <a:r>
              <a:t/>
            </a:r>
            <a:endParaRPr>
              <a:solidFill>
                <a:schemeClr val="lt1"/>
              </a:solidFill>
            </a:endParaRPr>
          </a:p>
        </p:txBody>
      </p:sp>
      <p:pic>
        <p:nvPicPr>
          <p:cNvPr id="279" name="Google Shape;279;p36"/>
          <p:cNvPicPr preferRelativeResize="0"/>
          <p:nvPr/>
        </p:nvPicPr>
        <p:blipFill>
          <a:blip r:embed="rId3">
            <a:alphaModFix/>
          </a:blip>
          <a:stretch>
            <a:fillRect/>
          </a:stretch>
        </p:blipFill>
        <p:spPr>
          <a:xfrm>
            <a:off x="52500" y="2726050"/>
            <a:ext cx="8989500" cy="1567800"/>
          </a:xfrm>
          <a:prstGeom prst="roundRect">
            <a:avLst>
              <a:gd fmla="val 16667" name="adj"/>
            </a:avLst>
          </a:prstGeom>
          <a:noFill/>
          <a:ln>
            <a:noFill/>
          </a:ln>
        </p:spPr>
      </p:pic>
      <p:sp>
        <p:nvSpPr>
          <p:cNvPr id="280" name="Google Shape;280;p36"/>
          <p:cNvSpPr txBox="1"/>
          <p:nvPr/>
        </p:nvSpPr>
        <p:spPr>
          <a:xfrm>
            <a:off x="2748825" y="4389300"/>
            <a:ext cx="3916500" cy="48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lt1"/>
                </a:solidFill>
                <a:latin typeface="Century Gothic"/>
                <a:ea typeface="Century Gothic"/>
                <a:cs typeface="Century Gothic"/>
                <a:sym typeface="Century Gothic"/>
              </a:rPr>
              <a:t>Gift Shop display, Hunt Museum, 2019, CC-BY-SA</a:t>
            </a:r>
            <a:endParaRPr sz="1200">
              <a:solidFill>
                <a:schemeClr val="lt1"/>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1000"/>
                                        <p:tgtEl>
                                          <p:spTgt spid="2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37"/>
          <p:cNvSpPr txBox="1"/>
          <p:nvPr>
            <p:ph type="title"/>
          </p:nvPr>
        </p:nvSpPr>
        <p:spPr>
          <a:xfrm>
            <a:off x="101525" y="1327700"/>
            <a:ext cx="4366800" cy="226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sz="4200">
                <a:solidFill>
                  <a:schemeClr val="lt1"/>
                </a:solidFill>
                <a:latin typeface="Century Gothic"/>
                <a:ea typeface="Century Gothic"/>
                <a:cs typeface="Century Gothic"/>
                <a:sym typeface="Century Gothic"/>
              </a:rPr>
              <a:t>Priority 5 Marcomms </a:t>
            </a:r>
            <a:endParaRPr sz="4200">
              <a:solidFill>
                <a:schemeClr val="lt1"/>
              </a:solidFill>
              <a:latin typeface="Century Gothic"/>
              <a:ea typeface="Century Gothic"/>
              <a:cs typeface="Century Gothic"/>
              <a:sym typeface="Century Gothic"/>
            </a:endParaRPr>
          </a:p>
          <a:p>
            <a:pPr indent="0" lvl="0" marL="0" rtl="0" algn="ctr">
              <a:spcBef>
                <a:spcPts val="0"/>
              </a:spcBef>
              <a:spcAft>
                <a:spcPts val="0"/>
              </a:spcAft>
              <a:buNone/>
            </a:pPr>
            <a:r>
              <a:t/>
            </a:r>
            <a:endParaRPr sz="4200">
              <a:solidFill>
                <a:schemeClr val="lt1"/>
              </a:solidFill>
              <a:latin typeface="Century Gothic"/>
              <a:ea typeface="Century Gothic"/>
              <a:cs typeface="Century Gothic"/>
              <a:sym typeface="Century Gothic"/>
            </a:endParaRPr>
          </a:p>
        </p:txBody>
      </p:sp>
      <p:sp>
        <p:nvSpPr>
          <p:cNvPr id="286" name="Google Shape;286;p37"/>
          <p:cNvSpPr/>
          <p:nvPr/>
        </p:nvSpPr>
        <p:spPr>
          <a:xfrm>
            <a:off x="4468325" y="0"/>
            <a:ext cx="4688400" cy="5143500"/>
          </a:xfrm>
          <a:prstGeom prst="rect">
            <a:avLst/>
          </a:prstGeom>
          <a:solidFill>
            <a:srgbClr val="E1E1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37"/>
          <p:cNvSpPr txBox="1"/>
          <p:nvPr/>
        </p:nvSpPr>
        <p:spPr>
          <a:xfrm>
            <a:off x="5780650" y="2419200"/>
            <a:ext cx="6795000" cy="79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88" name="Google Shape;288;p37"/>
          <p:cNvPicPr preferRelativeResize="0"/>
          <p:nvPr/>
        </p:nvPicPr>
        <p:blipFill>
          <a:blip r:embed="rId3">
            <a:alphaModFix/>
          </a:blip>
          <a:stretch>
            <a:fillRect/>
          </a:stretch>
        </p:blipFill>
        <p:spPr>
          <a:xfrm>
            <a:off x="5071837" y="791600"/>
            <a:ext cx="3481374" cy="2663325"/>
          </a:xfrm>
          <a:prstGeom prst="rect">
            <a:avLst/>
          </a:prstGeom>
          <a:noFill/>
          <a:ln>
            <a:noFill/>
          </a:ln>
        </p:spPr>
      </p:pic>
      <p:sp>
        <p:nvSpPr>
          <p:cNvPr id="289" name="Google Shape;289;p37"/>
          <p:cNvSpPr txBox="1"/>
          <p:nvPr/>
        </p:nvSpPr>
        <p:spPr>
          <a:xfrm>
            <a:off x="4901063" y="3870800"/>
            <a:ext cx="3822900" cy="1413300"/>
          </a:xfrm>
          <a:prstGeom prst="rect">
            <a:avLst/>
          </a:prstGeom>
          <a:solidFill>
            <a:srgbClr val="23408E"/>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Century Gothic"/>
                <a:ea typeface="Century Gothic"/>
                <a:cs typeface="Century Gothic"/>
                <a:sym typeface="Century Gothic"/>
              </a:rPr>
              <a:t>Marcomms more than met their objectives for 2020 and continued to grow our virtual audience. #MuseumFromHome was particularly successful.</a:t>
            </a:r>
            <a:endParaRPr>
              <a:solidFill>
                <a:schemeClr val="lt1"/>
              </a:solidFill>
              <a:latin typeface="Century Gothic"/>
              <a:ea typeface="Century Gothic"/>
              <a:cs typeface="Century Gothic"/>
              <a:sym typeface="Century Gothic"/>
            </a:endParaRPr>
          </a:p>
        </p:txBody>
      </p:sp>
      <p:pic>
        <p:nvPicPr>
          <p:cNvPr id="290" name="Google Shape;290;p37"/>
          <p:cNvPicPr preferRelativeResize="0"/>
          <p:nvPr/>
        </p:nvPicPr>
        <p:blipFill>
          <a:blip r:embed="rId4">
            <a:alphaModFix amt="10000"/>
          </a:blip>
          <a:stretch>
            <a:fillRect/>
          </a:stretch>
        </p:blipFill>
        <p:spPr>
          <a:xfrm>
            <a:off x="-225450" y="0"/>
            <a:ext cx="4688400" cy="51434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38"/>
          <p:cNvSpPr txBox="1"/>
          <p:nvPr>
            <p:ph type="title"/>
          </p:nvPr>
        </p:nvSpPr>
        <p:spPr>
          <a:xfrm>
            <a:off x="0" y="134100"/>
            <a:ext cx="9144000" cy="977400"/>
          </a:xfrm>
          <a:prstGeom prst="rect">
            <a:avLst/>
          </a:prstGeom>
          <a:effectLst>
            <a:outerShdw blurRad="57150" rotWithShape="0" algn="bl" dir="5400000" dist="19050">
              <a:srgbClr val="0000FF">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GB">
                <a:solidFill>
                  <a:schemeClr val="lt1"/>
                </a:solidFill>
                <a:latin typeface="Century Gothic"/>
                <a:ea typeface="Century Gothic"/>
                <a:cs typeface="Century Gothic"/>
                <a:sym typeface="Century Gothic"/>
              </a:rPr>
              <a:t>Priority 5 Marcomms Objectives 1, 2 &amp; 3</a:t>
            </a:r>
            <a:endParaRPr>
              <a:solidFill>
                <a:schemeClr val="lt1"/>
              </a:solidFill>
              <a:latin typeface="Century Gothic"/>
              <a:ea typeface="Century Gothic"/>
              <a:cs typeface="Century Gothic"/>
              <a:sym typeface="Century Gothic"/>
            </a:endParaRPr>
          </a:p>
        </p:txBody>
      </p:sp>
      <p:sp>
        <p:nvSpPr>
          <p:cNvPr id="296" name="Google Shape;296;p38"/>
          <p:cNvSpPr txBox="1"/>
          <p:nvPr/>
        </p:nvSpPr>
        <p:spPr>
          <a:xfrm>
            <a:off x="305475" y="962300"/>
            <a:ext cx="5005500" cy="15690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lt1"/>
              </a:buClr>
              <a:buSzPts val="1200"/>
              <a:buFont typeface="Century Gothic"/>
              <a:buAutoNum type="arabicPeriod"/>
            </a:pPr>
            <a:r>
              <a:rPr b="1" lang="en-GB" sz="1500">
                <a:solidFill>
                  <a:schemeClr val="lt1"/>
                </a:solidFill>
                <a:latin typeface="Century Gothic"/>
                <a:ea typeface="Century Gothic"/>
                <a:cs typeface="Century Gothic"/>
                <a:sym typeface="Century Gothic"/>
              </a:rPr>
              <a:t>Marketing Management Master Plan was created</a:t>
            </a:r>
            <a:r>
              <a:rPr lang="en-GB" sz="1500">
                <a:solidFill>
                  <a:schemeClr val="lt1"/>
                </a:solidFill>
                <a:latin typeface="Century Gothic"/>
                <a:ea typeface="Century Gothic"/>
                <a:cs typeface="Century Gothic"/>
                <a:sym typeface="Century Gothic"/>
              </a:rPr>
              <a:t> with all Projects, Exhibitions and Marketing Activities </a:t>
            </a:r>
            <a:endParaRPr sz="1500">
              <a:solidFill>
                <a:schemeClr val="lt1"/>
              </a:solidFill>
              <a:latin typeface="Century Gothic"/>
              <a:ea typeface="Century Gothic"/>
              <a:cs typeface="Century Gothic"/>
              <a:sym typeface="Century Gothic"/>
            </a:endParaRPr>
          </a:p>
          <a:p>
            <a:pPr indent="0" lvl="0" marL="457200" rtl="0" algn="l">
              <a:spcBef>
                <a:spcPts val="0"/>
              </a:spcBef>
              <a:spcAft>
                <a:spcPts val="0"/>
              </a:spcAft>
              <a:buNone/>
            </a:pPr>
            <a:r>
              <a:rPr lang="en-GB" sz="1500">
                <a:solidFill>
                  <a:schemeClr val="lt1"/>
                </a:solidFill>
                <a:latin typeface="Century Gothic"/>
                <a:ea typeface="Century Gothic"/>
                <a:cs typeface="Century Gothic"/>
                <a:sym typeface="Century Gothic"/>
              </a:rPr>
              <a:t> </a:t>
            </a:r>
            <a:endParaRPr sz="1500">
              <a:solidFill>
                <a:schemeClr val="lt1"/>
              </a:solidFill>
              <a:latin typeface="Century Gothic"/>
              <a:ea typeface="Century Gothic"/>
              <a:cs typeface="Century Gothic"/>
              <a:sym typeface="Century Gothic"/>
            </a:endParaRPr>
          </a:p>
          <a:p>
            <a:pPr indent="-304800" lvl="0" marL="457200" rtl="0" algn="l">
              <a:spcBef>
                <a:spcPts val="0"/>
              </a:spcBef>
              <a:spcAft>
                <a:spcPts val="0"/>
              </a:spcAft>
              <a:buClr>
                <a:schemeClr val="lt1"/>
              </a:buClr>
              <a:buSzPts val="1200"/>
              <a:buFont typeface="Century Gothic"/>
              <a:buAutoNum type="arabicPeriod"/>
            </a:pPr>
            <a:r>
              <a:rPr b="1" lang="en-GB" sz="1500">
                <a:solidFill>
                  <a:schemeClr val="lt1"/>
                </a:solidFill>
                <a:latin typeface="Century Gothic"/>
                <a:ea typeface="Century Gothic"/>
                <a:cs typeface="Century Gothic"/>
                <a:sym typeface="Century Gothic"/>
              </a:rPr>
              <a:t>Website traffic increase of 15% on 2019 was achieved</a:t>
            </a:r>
            <a:endParaRPr sz="1500">
              <a:solidFill>
                <a:schemeClr val="lt1"/>
              </a:solidFill>
              <a:latin typeface="Century Gothic"/>
              <a:ea typeface="Century Gothic"/>
              <a:cs typeface="Century Gothic"/>
              <a:sym typeface="Century Gothic"/>
            </a:endParaRPr>
          </a:p>
          <a:p>
            <a:pPr indent="-323850" lvl="1" marL="914400" rtl="0" algn="l">
              <a:spcBef>
                <a:spcPts val="0"/>
              </a:spcBef>
              <a:spcAft>
                <a:spcPts val="0"/>
              </a:spcAft>
              <a:buClr>
                <a:schemeClr val="lt1"/>
              </a:buClr>
              <a:buSzPts val="1500"/>
              <a:buFont typeface="Century Gothic"/>
              <a:buAutoNum type="alphaLcPeriod"/>
            </a:pPr>
            <a:r>
              <a:rPr lang="en-GB" sz="1500">
                <a:solidFill>
                  <a:schemeClr val="lt1"/>
                </a:solidFill>
                <a:latin typeface="Century Gothic"/>
                <a:ea typeface="Century Gothic"/>
                <a:cs typeface="Century Gothic"/>
                <a:sym typeface="Century Gothic"/>
              </a:rPr>
              <a:t>57.73% Website traffic</a:t>
            </a:r>
            <a:endParaRPr sz="1500">
              <a:solidFill>
                <a:schemeClr val="lt1"/>
              </a:solidFill>
              <a:latin typeface="Century Gothic"/>
              <a:ea typeface="Century Gothic"/>
              <a:cs typeface="Century Gothic"/>
              <a:sym typeface="Century Gothic"/>
            </a:endParaRPr>
          </a:p>
          <a:p>
            <a:pPr indent="-323850" lvl="1" marL="914400" rtl="0" algn="l">
              <a:spcBef>
                <a:spcPts val="0"/>
              </a:spcBef>
              <a:spcAft>
                <a:spcPts val="0"/>
              </a:spcAft>
              <a:buClr>
                <a:schemeClr val="lt1"/>
              </a:buClr>
              <a:buSzPts val="1500"/>
              <a:buFont typeface="Century Gothic"/>
              <a:buAutoNum type="alphaLcPeriod"/>
            </a:pPr>
            <a:r>
              <a:rPr lang="en-GB" sz="1500">
                <a:solidFill>
                  <a:schemeClr val="lt1"/>
                </a:solidFill>
                <a:latin typeface="Century Gothic"/>
                <a:ea typeface="Century Gothic"/>
                <a:cs typeface="Century Gothic"/>
                <a:sym typeface="Century Gothic"/>
              </a:rPr>
              <a:t>56.08% Unique pageviews</a:t>
            </a:r>
            <a:endParaRPr sz="1500">
              <a:solidFill>
                <a:schemeClr val="lt1"/>
              </a:solidFill>
              <a:latin typeface="Century Gothic"/>
              <a:ea typeface="Century Gothic"/>
              <a:cs typeface="Century Gothic"/>
              <a:sym typeface="Century Gothic"/>
            </a:endParaRPr>
          </a:p>
          <a:p>
            <a:pPr indent="-323850" lvl="1" marL="914400" rtl="0" algn="l">
              <a:spcBef>
                <a:spcPts val="0"/>
              </a:spcBef>
              <a:spcAft>
                <a:spcPts val="0"/>
              </a:spcAft>
              <a:buClr>
                <a:schemeClr val="lt1"/>
              </a:buClr>
              <a:buSzPts val="1500"/>
              <a:buFont typeface="Century Gothic"/>
              <a:buAutoNum type="alphaLcPeriod"/>
            </a:pPr>
            <a:r>
              <a:rPr lang="en-GB" sz="1500">
                <a:solidFill>
                  <a:schemeClr val="lt1"/>
                </a:solidFill>
                <a:latin typeface="Century Gothic"/>
                <a:ea typeface="Century Gothic"/>
                <a:cs typeface="Century Gothic"/>
                <a:sym typeface="Century Gothic"/>
              </a:rPr>
              <a:t>64.34% New users</a:t>
            </a:r>
            <a:endParaRPr sz="1500">
              <a:solidFill>
                <a:schemeClr val="lt1"/>
              </a:solidFill>
              <a:latin typeface="Century Gothic"/>
              <a:ea typeface="Century Gothic"/>
              <a:cs typeface="Century Gothic"/>
              <a:sym typeface="Century Gothic"/>
            </a:endParaRPr>
          </a:p>
          <a:p>
            <a:pPr indent="-323850" lvl="1" marL="914400" rtl="0" algn="l">
              <a:spcBef>
                <a:spcPts val="0"/>
              </a:spcBef>
              <a:spcAft>
                <a:spcPts val="0"/>
              </a:spcAft>
              <a:buClr>
                <a:schemeClr val="lt1"/>
              </a:buClr>
              <a:buSzPts val="1500"/>
              <a:buFont typeface="Century Gothic"/>
              <a:buAutoNum type="alphaLcPeriod"/>
            </a:pPr>
            <a:r>
              <a:rPr lang="en-GB" sz="1500">
                <a:solidFill>
                  <a:schemeClr val="lt1"/>
                </a:solidFill>
                <a:latin typeface="Century Gothic"/>
                <a:ea typeface="Century Gothic"/>
                <a:cs typeface="Century Gothic"/>
                <a:sym typeface="Century Gothic"/>
              </a:rPr>
              <a:t>64.97% sessions</a:t>
            </a:r>
            <a:endParaRPr sz="1500">
              <a:solidFill>
                <a:schemeClr val="lt1"/>
              </a:solidFill>
              <a:latin typeface="Century Gothic"/>
              <a:ea typeface="Century Gothic"/>
              <a:cs typeface="Century Gothic"/>
              <a:sym typeface="Century Gothic"/>
            </a:endParaRPr>
          </a:p>
          <a:p>
            <a:pPr indent="0" lvl="0" marL="0" rtl="0" algn="l">
              <a:spcBef>
                <a:spcPts val="0"/>
              </a:spcBef>
              <a:spcAft>
                <a:spcPts val="0"/>
              </a:spcAft>
              <a:buNone/>
            </a:pPr>
            <a:r>
              <a:t/>
            </a:r>
            <a:endParaRPr sz="1500">
              <a:solidFill>
                <a:schemeClr val="lt1"/>
              </a:solidFill>
              <a:latin typeface="Century Gothic"/>
              <a:ea typeface="Century Gothic"/>
              <a:cs typeface="Century Gothic"/>
              <a:sym typeface="Century Gothic"/>
            </a:endParaRPr>
          </a:p>
          <a:p>
            <a:pPr indent="-304800" lvl="0" marL="457200" rtl="0" algn="l">
              <a:spcBef>
                <a:spcPts val="0"/>
              </a:spcBef>
              <a:spcAft>
                <a:spcPts val="0"/>
              </a:spcAft>
              <a:buClr>
                <a:schemeClr val="lt1"/>
              </a:buClr>
              <a:buSzPts val="1200"/>
              <a:buFont typeface="Century Gothic"/>
              <a:buAutoNum type="arabicPeriod"/>
            </a:pPr>
            <a:r>
              <a:rPr b="1" lang="en-GB" sz="1500">
                <a:solidFill>
                  <a:schemeClr val="lt1"/>
                </a:solidFill>
                <a:latin typeface="Century Gothic"/>
                <a:ea typeface="Century Gothic"/>
                <a:cs typeface="Century Gothic"/>
                <a:sym typeface="Century Gothic"/>
              </a:rPr>
              <a:t>Social Media platforms to show 30% increase on 2019 was busted!</a:t>
            </a:r>
            <a:endParaRPr sz="1500">
              <a:solidFill>
                <a:schemeClr val="lt1"/>
              </a:solidFill>
              <a:latin typeface="Century Gothic"/>
              <a:ea typeface="Century Gothic"/>
              <a:cs typeface="Century Gothic"/>
              <a:sym typeface="Century Gothic"/>
            </a:endParaRPr>
          </a:p>
          <a:p>
            <a:pPr indent="-323850" lvl="1" marL="914400" rtl="0" algn="l">
              <a:spcBef>
                <a:spcPts val="0"/>
              </a:spcBef>
              <a:spcAft>
                <a:spcPts val="0"/>
              </a:spcAft>
              <a:buClr>
                <a:schemeClr val="lt1"/>
              </a:buClr>
              <a:buSzPts val="1500"/>
              <a:buFont typeface="Century Gothic"/>
              <a:buAutoNum type="alphaLcPeriod"/>
            </a:pPr>
            <a:r>
              <a:rPr lang="en-GB" sz="1500">
                <a:solidFill>
                  <a:schemeClr val="lt1"/>
                </a:solidFill>
                <a:latin typeface="Century Gothic"/>
                <a:ea typeface="Century Gothic"/>
                <a:cs typeface="Century Gothic"/>
                <a:sym typeface="Century Gothic"/>
              </a:rPr>
              <a:t>Social media platforms combined have shown an overall growth of </a:t>
            </a:r>
            <a:r>
              <a:rPr b="1" lang="en-GB" sz="1500">
                <a:solidFill>
                  <a:schemeClr val="lt1"/>
                </a:solidFill>
                <a:latin typeface="Century Gothic"/>
                <a:ea typeface="Century Gothic"/>
                <a:cs typeface="Century Gothic"/>
                <a:sym typeface="Century Gothic"/>
              </a:rPr>
              <a:t>109,93% </a:t>
            </a:r>
            <a:r>
              <a:rPr lang="en-GB" sz="1500">
                <a:solidFill>
                  <a:schemeClr val="lt1"/>
                </a:solidFill>
                <a:latin typeface="Century Gothic"/>
                <a:ea typeface="Century Gothic"/>
                <a:cs typeface="Century Gothic"/>
                <a:sym typeface="Century Gothic"/>
              </a:rPr>
              <a:t> - 12.99% on Twitter, 8.9% on Facebook, and 88.04% on Instagram</a:t>
            </a:r>
            <a:endParaRPr sz="1500">
              <a:solidFill>
                <a:schemeClr val="lt1"/>
              </a:solidFill>
              <a:latin typeface="Century Gothic"/>
              <a:ea typeface="Century Gothic"/>
              <a:cs typeface="Century Gothic"/>
              <a:sym typeface="Century Gothic"/>
            </a:endParaRPr>
          </a:p>
          <a:p>
            <a:pPr indent="0" lvl="0" marL="914400" rtl="0" algn="l">
              <a:spcBef>
                <a:spcPts val="0"/>
              </a:spcBef>
              <a:spcAft>
                <a:spcPts val="0"/>
              </a:spcAft>
              <a:buNone/>
            </a:pPr>
            <a:r>
              <a:t/>
            </a:r>
            <a:endParaRPr sz="1600">
              <a:solidFill>
                <a:schemeClr val="lt1"/>
              </a:solidFill>
              <a:latin typeface="Century Gothic"/>
              <a:ea typeface="Century Gothic"/>
              <a:cs typeface="Century Gothic"/>
              <a:sym typeface="Century Gothic"/>
            </a:endParaRPr>
          </a:p>
        </p:txBody>
      </p:sp>
      <p:pic>
        <p:nvPicPr>
          <p:cNvPr id="297" name="Google Shape;297;p38"/>
          <p:cNvPicPr preferRelativeResize="0"/>
          <p:nvPr/>
        </p:nvPicPr>
        <p:blipFill>
          <a:blip r:embed="rId3">
            <a:alphaModFix/>
          </a:blip>
          <a:stretch>
            <a:fillRect/>
          </a:stretch>
        </p:blipFill>
        <p:spPr>
          <a:xfrm>
            <a:off x="11326975" y="1513526"/>
            <a:ext cx="2176072" cy="1632349"/>
          </a:xfrm>
          <a:prstGeom prst="rect">
            <a:avLst/>
          </a:prstGeom>
          <a:noFill/>
          <a:ln>
            <a:noFill/>
          </a:ln>
        </p:spPr>
      </p:pic>
      <p:sp>
        <p:nvSpPr>
          <p:cNvPr id="298" name="Google Shape;298;p38"/>
          <p:cNvSpPr txBox="1"/>
          <p:nvPr/>
        </p:nvSpPr>
        <p:spPr>
          <a:xfrm>
            <a:off x="5621563" y="3766675"/>
            <a:ext cx="35766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chemeClr val="lt1"/>
                </a:solidFill>
                <a:latin typeface="Century Gothic"/>
                <a:ea typeface="Century Gothic"/>
                <a:cs typeface="Century Gothic"/>
                <a:sym typeface="Century Gothic"/>
              </a:rPr>
              <a:t>Above: John Shinnors at his studio recording audios and videos For Harper Hogg Shinnors video series. </a:t>
            </a:r>
            <a:endParaRPr sz="1000">
              <a:solidFill>
                <a:schemeClr val="lt1"/>
              </a:solidFill>
              <a:latin typeface="Century Gothic"/>
              <a:ea typeface="Century Gothic"/>
              <a:cs typeface="Century Gothic"/>
              <a:sym typeface="Century Gothic"/>
            </a:endParaRPr>
          </a:p>
          <a:p>
            <a:pPr indent="0" lvl="0" marL="0" rtl="0" algn="l">
              <a:spcBef>
                <a:spcPts val="0"/>
              </a:spcBef>
              <a:spcAft>
                <a:spcPts val="0"/>
              </a:spcAft>
              <a:buNone/>
            </a:pPr>
            <a:r>
              <a:t/>
            </a:r>
            <a:endParaRPr>
              <a:solidFill>
                <a:schemeClr val="lt1"/>
              </a:solidFill>
              <a:latin typeface="Century Gothic"/>
              <a:ea typeface="Century Gothic"/>
              <a:cs typeface="Century Gothic"/>
              <a:sym typeface="Century Gothic"/>
            </a:endParaRPr>
          </a:p>
        </p:txBody>
      </p:sp>
      <p:pic>
        <p:nvPicPr>
          <p:cNvPr descr="Some artworks still for sale and you can see the whole catalogue here:&#10;https://bit.ly/3k8Ou44​​​&#10;&#10;Visit the virtual exhibition: https://bit.ly/3pJHxYd​​​&#10;&#10;Press Subscribe and check us out on:&#10;&#10;Instagram: https://www.instagram.com/huntmuseum/​​​&#10;Twitter: https://twitter.com/huntmuseum​​​&#10;Facebook: https://www.facebook.com/HuntMuseum" id="299" name="Google Shape;299;p38" title="John Shinnors' Interview | New Small Work: Harper Hogg Shinnors">
            <a:hlinkClick r:id="rId4"/>
          </p:cNvPr>
          <p:cNvPicPr preferRelativeResize="0"/>
          <p:nvPr/>
        </p:nvPicPr>
        <p:blipFill>
          <a:blip r:embed="rId5">
            <a:alphaModFix/>
          </a:blip>
          <a:stretch>
            <a:fillRect/>
          </a:stretch>
        </p:blipFill>
        <p:spPr>
          <a:xfrm>
            <a:off x="5808763" y="1323550"/>
            <a:ext cx="3076534" cy="2307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1000"/>
                                        <p:tgtEl>
                                          <p:spTgt spid="2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1000"/>
                                        <p:tgtEl>
                                          <p:spTgt spid="2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39"/>
          <p:cNvSpPr txBox="1"/>
          <p:nvPr>
            <p:ph type="title"/>
          </p:nvPr>
        </p:nvSpPr>
        <p:spPr>
          <a:xfrm>
            <a:off x="101525" y="2154750"/>
            <a:ext cx="4366800" cy="834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sz="4200">
                <a:solidFill>
                  <a:schemeClr val="lt1"/>
                </a:solidFill>
                <a:latin typeface="Century Gothic"/>
                <a:ea typeface="Century Gothic"/>
                <a:cs typeface="Century Gothic"/>
                <a:sym typeface="Century Gothic"/>
              </a:rPr>
              <a:t>Docents </a:t>
            </a:r>
            <a:endParaRPr sz="4200">
              <a:solidFill>
                <a:schemeClr val="lt1"/>
              </a:solidFill>
              <a:latin typeface="Century Gothic"/>
              <a:ea typeface="Century Gothic"/>
              <a:cs typeface="Century Gothic"/>
              <a:sym typeface="Century Gothic"/>
            </a:endParaRPr>
          </a:p>
          <a:p>
            <a:pPr indent="0" lvl="0" marL="0" rtl="0" algn="ctr">
              <a:spcBef>
                <a:spcPts val="0"/>
              </a:spcBef>
              <a:spcAft>
                <a:spcPts val="0"/>
              </a:spcAft>
              <a:buNone/>
            </a:pPr>
            <a:r>
              <a:t/>
            </a:r>
            <a:endParaRPr sz="4200">
              <a:solidFill>
                <a:schemeClr val="lt1"/>
              </a:solidFill>
              <a:latin typeface="Century Gothic"/>
              <a:ea typeface="Century Gothic"/>
              <a:cs typeface="Century Gothic"/>
              <a:sym typeface="Century Gothic"/>
            </a:endParaRPr>
          </a:p>
        </p:txBody>
      </p:sp>
      <p:sp>
        <p:nvSpPr>
          <p:cNvPr id="305" name="Google Shape;305;p39"/>
          <p:cNvSpPr/>
          <p:nvPr/>
        </p:nvSpPr>
        <p:spPr>
          <a:xfrm>
            <a:off x="4468325" y="0"/>
            <a:ext cx="4688400" cy="5143500"/>
          </a:xfrm>
          <a:prstGeom prst="rect">
            <a:avLst/>
          </a:prstGeom>
          <a:solidFill>
            <a:srgbClr val="E1E1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39"/>
          <p:cNvSpPr txBox="1"/>
          <p:nvPr/>
        </p:nvSpPr>
        <p:spPr>
          <a:xfrm>
            <a:off x="5780650" y="2419200"/>
            <a:ext cx="6795000" cy="79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307" name="Google Shape;307;p39"/>
          <p:cNvPicPr preferRelativeResize="0"/>
          <p:nvPr/>
        </p:nvPicPr>
        <p:blipFill>
          <a:blip r:embed="rId3">
            <a:alphaModFix/>
          </a:blip>
          <a:stretch>
            <a:fillRect/>
          </a:stretch>
        </p:blipFill>
        <p:spPr>
          <a:xfrm>
            <a:off x="5481950" y="509600"/>
            <a:ext cx="2661150" cy="3199925"/>
          </a:xfrm>
          <a:prstGeom prst="rect">
            <a:avLst/>
          </a:prstGeom>
          <a:noFill/>
          <a:ln>
            <a:noFill/>
          </a:ln>
        </p:spPr>
      </p:pic>
      <p:sp>
        <p:nvSpPr>
          <p:cNvPr id="308" name="Google Shape;308;p39"/>
          <p:cNvSpPr txBox="1"/>
          <p:nvPr/>
        </p:nvSpPr>
        <p:spPr>
          <a:xfrm>
            <a:off x="4901063" y="3870800"/>
            <a:ext cx="3822900" cy="1413300"/>
          </a:xfrm>
          <a:prstGeom prst="rect">
            <a:avLst/>
          </a:prstGeom>
          <a:solidFill>
            <a:srgbClr val="23408E"/>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Century Gothic"/>
                <a:ea typeface="Century Gothic"/>
                <a:cs typeface="Century Gothic"/>
                <a:sym typeface="Century Gothic"/>
              </a:rPr>
              <a:t>Docents met their objectives for 2020 and maintained and grew our programme. </a:t>
            </a:r>
            <a:endParaRPr>
              <a:solidFill>
                <a:schemeClr val="lt1"/>
              </a:solidFill>
              <a:latin typeface="Century Gothic"/>
              <a:ea typeface="Century Gothic"/>
              <a:cs typeface="Century Gothic"/>
              <a:sym typeface="Century Gothic"/>
            </a:endParaRPr>
          </a:p>
        </p:txBody>
      </p:sp>
      <p:pic>
        <p:nvPicPr>
          <p:cNvPr id="309" name="Google Shape;309;p39"/>
          <p:cNvPicPr preferRelativeResize="0"/>
          <p:nvPr/>
        </p:nvPicPr>
        <p:blipFill>
          <a:blip r:embed="rId4">
            <a:alphaModFix amt="10000"/>
          </a:blip>
          <a:stretch>
            <a:fillRect/>
          </a:stretch>
        </p:blipFill>
        <p:spPr>
          <a:xfrm>
            <a:off x="0" y="0"/>
            <a:ext cx="4688400" cy="51434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0"/>
          <p:cNvSpPr txBox="1"/>
          <p:nvPr>
            <p:ph type="title"/>
          </p:nvPr>
        </p:nvSpPr>
        <p:spPr>
          <a:xfrm>
            <a:off x="0" y="134100"/>
            <a:ext cx="9144000" cy="977400"/>
          </a:xfrm>
          <a:prstGeom prst="rect">
            <a:avLst/>
          </a:prstGeom>
          <a:effectLst>
            <a:outerShdw blurRad="57150" rotWithShape="0" algn="bl" dir="5400000" dist="19050">
              <a:srgbClr val="0000FF">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GB">
                <a:solidFill>
                  <a:schemeClr val="lt1"/>
                </a:solidFill>
                <a:latin typeface="Century Gothic"/>
                <a:ea typeface="Century Gothic"/>
                <a:cs typeface="Century Gothic"/>
                <a:sym typeface="Century Gothic"/>
              </a:rPr>
              <a:t>Docents Objectives 1, 2, 3 &amp; 4</a:t>
            </a:r>
            <a:endParaRPr>
              <a:solidFill>
                <a:schemeClr val="lt1"/>
              </a:solidFill>
              <a:latin typeface="Century Gothic"/>
              <a:ea typeface="Century Gothic"/>
              <a:cs typeface="Century Gothic"/>
              <a:sym typeface="Century Gothic"/>
            </a:endParaRPr>
          </a:p>
        </p:txBody>
      </p:sp>
      <p:sp>
        <p:nvSpPr>
          <p:cNvPr id="315" name="Google Shape;315;p40"/>
          <p:cNvSpPr txBox="1"/>
          <p:nvPr/>
        </p:nvSpPr>
        <p:spPr>
          <a:xfrm>
            <a:off x="286025" y="1072075"/>
            <a:ext cx="4286100" cy="26982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lt1"/>
              </a:buClr>
              <a:buSzPts val="1500"/>
              <a:buFont typeface="Century Gothic"/>
              <a:buAutoNum type="arabicPeriod"/>
            </a:pPr>
            <a:r>
              <a:rPr lang="en-GB" sz="1500">
                <a:solidFill>
                  <a:schemeClr val="lt1"/>
                </a:solidFill>
                <a:latin typeface="Century Gothic"/>
                <a:ea typeface="Century Gothic"/>
                <a:cs typeface="Century Gothic"/>
                <a:sym typeface="Century Gothic"/>
              </a:rPr>
              <a:t>Delivery of 5 Docent projects -  was difficult as they were museum based but Docents worked on #ArdnacrushaMemories </a:t>
            </a:r>
            <a:endParaRPr sz="1500">
              <a:solidFill>
                <a:schemeClr val="lt1"/>
              </a:solidFill>
              <a:latin typeface="Century Gothic"/>
              <a:ea typeface="Century Gothic"/>
              <a:cs typeface="Century Gothic"/>
              <a:sym typeface="Century Gothic"/>
            </a:endParaRPr>
          </a:p>
          <a:p>
            <a:pPr indent="0" lvl="0" marL="457200" rtl="0" algn="l">
              <a:spcBef>
                <a:spcPts val="0"/>
              </a:spcBef>
              <a:spcAft>
                <a:spcPts val="0"/>
              </a:spcAft>
              <a:buNone/>
            </a:pPr>
            <a:r>
              <a:t/>
            </a:r>
            <a:endParaRPr sz="1500">
              <a:solidFill>
                <a:schemeClr val="lt1"/>
              </a:solidFill>
              <a:latin typeface="Century Gothic"/>
              <a:ea typeface="Century Gothic"/>
              <a:cs typeface="Century Gothic"/>
              <a:sym typeface="Century Gothic"/>
            </a:endParaRPr>
          </a:p>
          <a:p>
            <a:pPr indent="-323850" lvl="0" marL="457200" rtl="0" algn="l">
              <a:spcBef>
                <a:spcPts val="0"/>
              </a:spcBef>
              <a:spcAft>
                <a:spcPts val="0"/>
              </a:spcAft>
              <a:buClr>
                <a:schemeClr val="lt1"/>
              </a:buClr>
              <a:buSzPts val="1500"/>
              <a:buFont typeface="Century Gothic"/>
              <a:buAutoNum type="arabicPeriod"/>
            </a:pPr>
            <a:r>
              <a:rPr lang="en-GB" sz="1500">
                <a:solidFill>
                  <a:schemeClr val="lt1"/>
                </a:solidFill>
                <a:latin typeface="Century Gothic"/>
                <a:ea typeface="Century Gothic"/>
                <a:cs typeface="Century Gothic"/>
                <a:sym typeface="Century Gothic"/>
              </a:rPr>
              <a:t>An active training and mentoring programme  - Coffee morning, Lectures and Art appreciation films migrated very successfully online with including many being helped to overcome fears of technology!</a:t>
            </a:r>
            <a:endParaRPr sz="1500">
              <a:solidFill>
                <a:schemeClr val="lt1"/>
              </a:solidFill>
              <a:latin typeface="Century Gothic"/>
              <a:ea typeface="Century Gothic"/>
              <a:cs typeface="Century Gothic"/>
              <a:sym typeface="Century Gothic"/>
            </a:endParaRPr>
          </a:p>
          <a:p>
            <a:pPr indent="0" lvl="0" marL="0" rtl="0" algn="l">
              <a:spcBef>
                <a:spcPts val="0"/>
              </a:spcBef>
              <a:spcAft>
                <a:spcPts val="0"/>
              </a:spcAft>
              <a:buNone/>
            </a:pPr>
            <a:r>
              <a:t/>
            </a:r>
            <a:endParaRPr sz="1500">
              <a:solidFill>
                <a:schemeClr val="lt1"/>
              </a:solidFill>
              <a:latin typeface="Century Gothic"/>
              <a:ea typeface="Century Gothic"/>
              <a:cs typeface="Century Gothic"/>
              <a:sym typeface="Century Gothic"/>
            </a:endParaRPr>
          </a:p>
          <a:p>
            <a:pPr indent="-323850" lvl="0" marL="457200" rtl="0" algn="l">
              <a:spcBef>
                <a:spcPts val="0"/>
              </a:spcBef>
              <a:spcAft>
                <a:spcPts val="0"/>
              </a:spcAft>
              <a:buClr>
                <a:schemeClr val="lt1"/>
              </a:buClr>
              <a:buSzPts val="1500"/>
              <a:buFont typeface="Century Gothic"/>
              <a:buAutoNum type="arabicPeriod"/>
            </a:pPr>
            <a:r>
              <a:rPr lang="en-GB" sz="1500">
                <a:solidFill>
                  <a:schemeClr val="lt1"/>
                </a:solidFill>
                <a:latin typeface="Century Gothic"/>
                <a:ea typeface="Century Gothic"/>
                <a:cs typeface="Century Gothic"/>
                <a:sym typeface="Century Gothic"/>
              </a:rPr>
              <a:t>Optimise benefits of being a          docent  - new members joined despite lockdown</a:t>
            </a:r>
            <a:endParaRPr sz="1500">
              <a:solidFill>
                <a:schemeClr val="lt1"/>
              </a:solidFill>
              <a:latin typeface="Century Gothic"/>
              <a:ea typeface="Century Gothic"/>
              <a:cs typeface="Century Gothic"/>
              <a:sym typeface="Century Gothic"/>
            </a:endParaRPr>
          </a:p>
          <a:p>
            <a:pPr indent="0" lvl="0" marL="457200" rtl="0" algn="l">
              <a:spcBef>
                <a:spcPts val="0"/>
              </a:spcBef>
              <a:spcAft>
                <a:spcPts val="0"/>
              </a:spcAft>
              <a:buNone/>
            </a:pPr>
            <a:r>
              <a:t/>
            </a:r>
            <a:endParaRPr sz="1500">
              <a:solidFill>
                <a:schemeClr val="lt1"/>
              </a:solidFill>
              <a:latin typeface="Century Gothic"/>
              <a:ea typeface="Century Gothic"/>
              <a:cs typeface="Century Gothic"/>
              <a:sym typeface="Century Gothic"/>
            </a:endParaRPr>
          </a:p>
          <a:p>
            <a:pPr indent="0" lvl="0" marL="457200" rtl="0" algn="l">
              <a:spcBef>
                <a:spcPts val="0"/>
              </a:spcBef>
              <a:spcAft>
                <a:spcPts val="0"/>
              </a:spcAft>
              <a:buNone/>
            </a:pPr>
            <a:r>
              <a:rPr lang="en-GB" sz="1600">
                <a:solidFill>
                  <a:schemeClr val="lt1"/>
                </a:solidFill>
                <a:latin typeface="Century Gothic"/>
                <a:ea typeface="Century Gothic"/>
                <a:cs typeface="Century Gothic"/>
                <a:sym typeface="Century Gothic"/>
              </a:rPr>
              <a:t> </a:t>
            </a:r>
            <a:endParaRPr sz="1600">
              <a:solidFill>
                <a:schemeClr val="lt1"/>
              </a:solidFill>
              <a:latin typeface="Century Gothic"/>
              <a:ea typeface="Century Gothic"/>
              <a:cs typeface="Century Gothic"/>
              <a:sym typeface="Century Gothic"/>
            </a:endParaRPr>
          </a:p>
        </p:txBody>
      </p:sp>
      <p:sp>
        <p:nvSpPr>
          <p:cNvPr id="316" name="Google Shape;316;p40"/>
          <p:cNvSpPr txBox="1"/>
          <p:nvPr/>
        </p:nvSpPr>
        <p:spPr>
          <a:xfrm>
            <a:off x="4472175" y="4145175"/>
            <a:ext cx="4563300" cy="65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lt1"/>
                </a:solidFill>
                <a:latin typeface="Century Gothic"/>
                <a:ea typeface="Century Gothic"/>
                <a:cs typeface="Century Gothic"/>
                <a:sym typeface="Century Gothic"/>
              </a:rPr>
              <a:t>Above: Docent coffee mornings on Zoom. </a:t>
            </a:r>
            <a:endParaRPr sz="1100">
              <a:solidFill>
                <a:schemeClr val="lt1"/>
              </a:solidFill>
              <a:latin typeface="Century Gothic"/>
              <a:ea typeface="Century Gothic"/>
              <a:cs typeface="Century Gothic"/>
              <a:sym typeface="Century Gothic"/>
            </a:endParaRPr>
          </a:p>
        </p:txBody>
      </p:sp>
      <p:pic>
        <p:nvPicPr>
          <p:cNvPr id="317" name="Google Shape;317;p40"/>
          <p:cNvPicPr preferRelativeResize="0"/>
          <p:nvPr/>
        </p:nvPicPr>
        <p:blipFill rotWithShape="1">
          <a:blip r:embed="rId3">
            <a:alphaModFix/>
          </a:blip>
          <a:srcRect b="-8861" l="0" r="0" t="0"/>
          <a:stretch/>
        </p:blipFill>
        <p:spPr>
          <a:xfrm>
            <a:off x="5237437" y="2264501"/>
            <a:ext cx="2898413" cy="1880676"/>
          </a:xfrm>
          <a:prstGeom prst="rect">
            <a:avLst/>
          </a:prstGeom>
          <a:noFill/>
          <a:ln>
            <a:noFill/>
          </a:ln>
        </p:spPr>
      </p:pic>
      <p:sp>
        <p:nvSpPr>
          <p:cNvPr id="318" name="Google Shape;318;p40"/>
          <p:cNvSpPr txBox="1"/>
          <p:nvPr/>
        </p:nvSpPr>
        <p:spPr>
          <a:xfrm>
            <a:off x="5123775" y="1072075"/>
            <a:ext cx="3911700" cy="11052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GB" sz="1500">
                <a:solidFill>
                  <a:schemeClr val="lt1"/>
                </a:solidFill>
                <a:latin typeface="Century Gothic"/>
                <a:ea typeface="Century Gothic"/>
                <a:cs typeface="Century Gothic"/>
                <a:sym typeface="Century Gothic"/>
              </a:rPr>
              <a:t>Nur</a:t>
            </a:r>
            <a:r>
              <a:rPr lang="en-GB" sz="1500">
                <a:solidFill>
                  <a:schemeClr val="lt1"/>
                </a:solidFill>
                <a:latin typeface="Century Gothic"/>
                <a:ea typeface="Century Gothic"/>
                <a:cs typeface="Century Gothic"/>
                <a:sym typeface="Century Gothic"/>
              </a:rPr>
              <a:t>turing of the docent group continued with much online interaction  and efforts of staff with Docents remaining very involved in the museum. </a:t>
            </a:r>
            <a:endParaRPr sz="1600">
              <a:solidFill>
                <a:schemeClr val="lt1"/>
              </a:solidFill>
              <a:latin typeface="Century Gothic"/>
              <a:ea typeface="Century Gothic"/>
              <a:cs typeface="Century Gothic"/>
              <a:sym typeface="Century Gothic"/>
            </a:endParaRPr>
          </a:p>
        </p:txBody>
      </p:sp>
      <p:sp>
        <p:nvSpPr>
          <p:cNvPr id="319" name="Google Shape;319;p40"/>
          <p:cNvSpPr txBox="1"/>
          <p:nvPr/>
        </p:nvSpPr>
        <p:spPr>
          <a:xfrm>
            <a:off x="4700100" y="1072075"/>
            <a:ext cx="374400" cy="400200"/>
          </a:xfrm>
          <a:prstGeom prst="rect">
            <a:avLst/>
          </a:prstGeom>
          <a:noFill/>
          <a:ln>
            <a:noFill/>
          </a:ln>
        </p:spPr>
        <p:txBody>
          <a:bodyPr anchorCtr="0" anchor="b" bIns="91425" lIns="91425" spcFirstLastPara="1" rIns="91425" wrap="square" tIns="91425">
            <a:spAutoFit/>
          </a:bodyPr>
          <a:lstStyle/>
          <a:p>
            <a:pPr indent="0" lvl="0" marL="0" rtl="0" algn="l">
              <a:spcBef>
                <a:spcPts val="0"/>
              </a:spcBef>
              <a:spcAft>
                <a:spcPts val="0"/>
              </a:spcAft>
              <a:buNone/>
            </a:pPr>
            <a:r>
              <a:rPr lang="en-GB">
                <a:solidFill>
                  <a:schemeClr val="lt1"/>
                </a:solidFill>
                <a:latin typeface="Century Gothic"/>
                <a:ea typeface="Century Gothic"/>
                <a:cs typeface="Century Gothic"/>
                <a:sym typeface="Century Gothic"/>
              </a:rPr>
              <a:t>4. </a:t>
            </a:r>
            <a:endParaRPr>
              <a:solidFill>
                <a:schemeClr val="lt1"/>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1000"/>
                                        <p:tgtEl>
                                          <p:spTgt spid="3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1"/>
          <p:cNvSpPr txBox="1"/>
          <p:nvPr>
            <p:ph type="title"/>
          </p:nvPr>
        </p:nvSpPr>
        <p:spPr>
          <a:xfrm>
            <a:off x="101525" y="1838113"/>
            <a:ext cx="4366800" cy="834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sz="4200">
                <a:solidFill>
                  <a:schemeClr val="lt1"/>
                </a:solidFill>
                <a:latin typeface="Century Gothic"/>
                <a:ea typeface="Century Gothic"/>
                <a:cs typeface="Century Gothic"/>
                <a:sym typeface="Century Gothic"/>
              </a:rPr>
              <a:t>Friends </a:t>
            </a:r>
            <a:endParaRPr sz="4200">
              <a:solidFill>
                <a:schemeClr val="lt1"/>
              </a:solidFill>
              <a:latin typeface="Century Gothic"/>
              <a:ea typeface="Century Gothic"/>
              <a:cs typeface="Century Gothic"/>
              <a:sym typeface="Century Gothic"/>
            </a:endParaRPr>
          </a:p>
          <a:p>
            <a:pPr indent="0" lvl="0" marL="0" rtl="0" algn="ctr">
              <a:spcBef>
                <a:spcPts val="0"/>
              </a:spcBef>
              <a:spcAft>
                <a:spcPts val="0"/>
              </a:spcAft>
              <a:buNone/>
            </a:pPr>
            <a:r>
              <a:t/>
            </a:r>
            <a:endParaRPr sz="4200">
              <a:solidFill>
                <a:schemeClr val="lt1"/>
              </a:solidFill>
              <a:latin typeface="Century Gothic"/>
              <a:ea typeface="Century Gothic"/>
              <a:cs typeface="Century Gothic"/>
              <a:sym typeface="Century Gothic"/>
            </a:endParaRPr>
          </a:p>
        </p:txBody>
      </p:sp>
      <p:sp>
        <p:nvSpPr>
          <p:cNvPr id="325" name="Google Shape;325;p41"/>
          <p:cNvSpPr/>
          <p:nvPr/>
        </p:nvSpPr>
        <p:spPr>
          <a:xfrm>
            <a:off x="4468325" y="0"/>
            <a:ext cx="4688400" cy="5143500"/>
          </a:xfrm>
          <a:prstGeom prst="rect">
            <a:avLst/>
          </a:prstGeom>
          <a:solidFill>
            <a:srgbClr val="E1E1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41"/>
          <p:cNvSpPr txBox="1"/>
          <p:nvPr/>
        </p:nvSpPr>
        <p:spPr>
          <a:xfrm>
            <a:off x="5780650" y="2419200"/>
            <a:ext cx="6795000" cy="79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327" name="Google Shape;327;p41"/>
          <p:cNvPicPr preferRelativeResize="0"/>
          <p:nvPr/>
        </p:nvPicPr>
        <p:blipFill>
          <a:blip r:embed="rId3">
            <a:alphaModFix/>
          </a:blip>
          <a:stretch>
            <a:fillRect/>
          </a:stretch>
        </p:blipFill>
        <p:spPr>
          <a:xfrm>
            <a:off x="5090525" y="895645"/>
            <a:ext cx="3444000" cy="2718930"/>
          </a:xfrm>
          <a:prstGeom prst="rect">
            <a:avLst/>
          </a:prstGeom>
          <a:noFill/>
          <a:ln>
            <a:noFill/>
          </a:ln>
        </p:spPr>
      </p:pic>
      <p:sp>
        <p:nvSpPr>
          <p:cNvPr id="328" name="Google Shape;328;p41"/>
          <p:cNvSpPr txBox="1"/>
          <p:nvPr/>
        </p:nvSpPr>
        <p:spPr>
          <a:xfrm>
            <a:off x="4901063" y="3870800"/>
            <a:ext cx="3822900" cy="1413300"/>
          </a:xfrm>
          <a:prstGeom prst="rect">
            <a:avLst/>
          </a:prstGeom>
          <a:solidFill>
            <a:srgbClr val="23408E"/>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Century Gothic"/>
                <a:ea typeface="Century Gothic"/>
                <a:cs typeface="Century Gothic"/>
                <a:sym typeface="Century Gothic"/>
              </a:rPr>
              <a:t>Friends objectives for 2020 </a:t>
            </a:r>
            <a:r>
              <a:rPr lang="en-GB">
                <a:solidFill>
                  <a:schemeClr val="lt1"/>
                </a:solidFill>
                <a:latin typeface="Century Gothic"/>
                <a:ea typeface="Century Gothic"/>
                <a:cs typeface="Century Gothic"/>
                <a:sym typeface="Century Gothic"/>
              </a:rPr>
              <a:t>suffered due to the pandemic but adaptations were made. </a:t>
            </a:r>
            <a:endParaRPr>
              <a:solidFill>
                <a:schemeClr val="lt1"/>
              </a:solidFill>
              <a:latin typeface="Century Gothic"/>
              <a:ea typeface="Century Gothic"/>
              <a:cs typeface="Century Gothic"/>
              <a:sym typeface="Century Gothic"/>
            </a:endParaRPr>
          </a:p>
        </p:txBody>
      </p:sp>
      <p:pic>
        <p:nvPicPr>
          <p:cNvPr id="329" name="Google Shape;329;p41"/>
          <p:cNvPicPr preferRelativeResize="0"/>
          <p:nvPr/>
        </p:nvPicPr>
        <p:blipFill>
          <a:blip r:embed="rId4">
            <a:alphaModFix amt="10000"/>
          </a:blip>
          <a:stretch>
            <a:fillRect/>
          </a:stretch>
        </p:blipFill>
        <p:spPr>
          <a:xfrm>
            <a:off x="0" y="0"/>
            <a:ext cx="4688400" cy="51434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a:solidFill>
                  <a:srgbClr val="FFFFFF"/>
                </a:solidFill>
                <a:latin typeface="Century Gothic"/>
                <a:ea typeface="Century Gothic"/>
                <a:cs typeface="Century Gothic"/>
                <a:sym typeface="Century Gothic"/>
              </a:rPr>
              <a:t>Priority 1 Collections</a:t>
            </a:r>
            <a:endParaRPr>
              <a:solidFill>
                <a:srgbClr val="FFFFFF"/>
              </a:solidFill>
              <a:latin typeface="Century Gothic"/>
              <a:ea typeface="Century Gothic"/>
              <a:cs typeface="Century Gothic"/>
              <a:sym typeface="Century Gothic"/>
            </a:endParaRPr>
          </a:p>
        </p:txBody>
      </p:sp>
      <p:pic>
        <p:nvPicPr>
          <p:cNvPr id="72" name="Google Shape;72;p15"/>
          <p:cNvPicPr preferRelativeResize="0"/>
          <p:nvPr/>
        </p:nvPicPr>
        <p:blipFill>
          <a:blip r:embed="rId3">
            <a:alphaModFix/>
          </a:blip>
          <a:stretch>
            <a:fillRect/>
          </a:stretch>
        </p:blipFill>
        <p:spPr>
          <a:xfrm>
            <a:off x="5270925" y="335603"/>
            <a:ext cx="3180850" cy="3086200"/>
          </a:xfrm>
          <a:prstGeom prst="rect">
            <a:avLst/>
          </a:prstGeom>
          <a:noFill/>
          <a:ln>
            <a:noFill/>
          </a:ln>
        </p:spPr>
      </p:pic>
      <p:sp>
        <p:nvSpPr>
          <p:cNvPr id="73" name="Google Shape;73;p15"/>
          <p:cNvSpPr txBox="1"/>
          <p:nvPr/>
        </p:nvSpPr>
        <p:spPr>
          <a:xfrm>
            <a:off x="5045925" y="3730200"/>
            <a:ext cx="3822900" cy="1413300"/>
          </a:xfrm>
          <a:prstGeom prst="rect">
            <a:avLst/>
          </a:prstGeom>
          <a:solidFill>
            <a:srgbClr val="23408E"/>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5"/>
          <p:cNvSpPr txBox="1"/>
          <p:nvPr/>
        </p:nvSpPr>
        <p:spPr>
          <a:xfrm>
            <a:off x="5045925" y="3869100"/>
            <a:ext cx="3822900" cy="127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Century Gothic"/>
                <a:ea typeface="Century Gothic"/>
                <a:cs typeface="Century Gothic"/>
                <a:sym typeface="Century Gothic"/>
              </a:rPr>
              <a:t>Collections performed very well in 2020</a:t>
            </a:r>
            <a:endParaRPr>
              <a:solidFill>
                <a:schemeClr val="lt1"/>
              </a:solidFill>
              <a:latin typeface="Century Gothic"/>
              <a:ea typeface="Century Gothic"/>
              <a:cs typeface="Century Gothic"/>
              <a:sym typeface="Century Gothic"/>
            </a:endParaRPr>
          </a:p>
          <a:p>
            <a:pPr indent="0" lvl="0" marL="0" rtl="0" algn="l">
              <a:spcBef>
                <a:spcPts val="0"/>
              </a:spcBef>
              <a:spcAft>
                <a:spcPts val="0"/>
              </a:spcAft>
              <a:buNone/>
            </a:pPr>
            <a:r>
              <a:rPr lang="en-GB">
                <a:solidFill>
                  <a:schemeClr val="lt1"/>
                </a:solidFill>
                <a:latin typeface="Century Gothic"/>
                <a:ea typeface="Century Gothic"/>
                <a:cs typeface="Century Gothic"/>
                <a:sym typeface="Century Gothic"/>
              </a:rPr>
              <a:t>achieving all 4 objectives, with a slight</a:t>
            </a:r>
            <a:endParaRPr>
              <a:solidFill>
                <a:schemeClr val="lt1"/>
              </a:solidFill>
              <a:latin typeface="Century Gothic"/>
              <a:ea typeface="Century Gothic"/>
              <a:cs typeface="Century Gothic"/>
              <a:sym typeface="Century Gothic"/>
            </a:endParaRPr>
          </a:p>
          <a:p>
            <a:pPr indent="0" lvl="0" marL="0" rtl="0" algn="l">
              <a:spcBef>
                <a:spcPts val="0"/>
              </a:spcBef>
              <a:spcAft>
                <a:spcPts val="0"/>
              </a:spcAft>
              <a:buNone/>
            </a:pPr>
            <a:r>
              <a:rPr lang="en-GB">
                <a:solidFill>
                  <a:schemeClr val="lt1"/>
                </a:solidFill>
                <a:latin typeface="Century Gothic"/>
                <a:ea typeface="Century Gothic"/>
                <a:cs typeface="Century Gothic"/>
                <a:sym typeface="Century Gothic"/>
              </a:rPr>
              <a:t>shortfall on 3D digitisation of</a:t>
            </a:r>
            <a:endParaRPr>
              <a:solidFill>
                <a:schemeClr val="lt1"/>
              </a:solidFill>
              <a:latin typeface="Century Gothic"/>
              <a:ea typeface="Century Gothic"/>
              <a:cs typeface="Century Gothic"/>
              <a:sym typeface="Century Gothic"/>
            </a:endParaRPr>
          </a:p>
          <a:p>
            <a:pPr indent="0" lvl="0" marL="0" rtl="0" algn="l">
              <a:spcBef>
                <a:spcPts val="0"/>
              </a:spcBef>
              <a:spcAft>
                <a:spcPts val="0"/>
              </a:spcAft>
              <a:buNone/>
            </a:pPr>
            <a:r>
              <a:rPr lang="en-GB">
                <a:solidFill>
                  <a:schemeClr val="lt1"/>
                </a:solidFill>
                <a:latin typeface="Century Gothic"/>
                <a:ea typeface="Century Gothic"/>
                <a:cs typeface="Century Gothic"/>
                <a:sym typeface="Century Gothic"/>
              </a:rPr>
              <a:t>archaeological objects.</a:t>
            </a:r>
            <a:endParaRPr>
              <a:solidFill>
                <a:schemeClr val="lt1"/>
              </a:solidFill>
              <a:latin typeface="Century Gothic"/>
              <a:ea typeface="Century Gothic"/>
              <a:cs typeface="Century Gothic"/>
              <a:sym typeface="Century Gothic"/>
            </a:endParaRPr>
          </a:p>
        </p:txBody>
      </p:sp>
      <p:pic>
        <p:nvPicPr>
          <p:cNvPr id="75" name="Google Shape;75;p15"/>
          <p:cNvPicPr preferRelativeResize="0"/>
          <p:nvPr/>
        </p:nvPicPr>
        <p:blipFill>
          <a:blip r:embed="rId4">
            <a:alphaModFix amt="10000"/>
          </a:blip>
          <a:stretch>
            <a:fillRect/>
          </a:stretch>
        </p:blipFill>
        <p:spPr>
          <a:xfrm>
            <a:off x="-225451" y="0"/>
            <a:ext cx="4797450" cy="51434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2"/>
          <p:cNvSpPr txBox="1"/>
          <p:nvPr>
            <p:ph type="title"/>
          </p:nvPr>
        </p:nvSpPr>
        <p:spPr>
          <a:xfrm>
            <a:off x="0" y="134100"/>
            <a:ext cx="9144000" cy="977400"/>
          </a:xfrm>
          <a:prstGeom prst="rect">
            <a:avLst/>
          </a:prstGeom>
          <a:effectLst>
            <a:outerShdw blurRad="57150" rotWithShape="0" algn="bl" dir="5400000" dist="19050">
              <a:srgbClr val="0000FF">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GB">
                <a:solidFill>
                  <a:schemeClr val="lt1"/>
                </a:solidFill>
                <a:latin typeface="Century Gothic"/>
                <a:ea typeface="Century Gothic"/>
                <a:cs typeface="Century Gothic"/>
                <a:sym typeface="Century Gothic"/>
              </a:rPr>
              <a:t>Friends Objectives 1, 2 &amp; 3 </a:t>
            </a:r>
            <a:endParaRPr>
              <a:solidFill>
                <a:schemeClr val="lt1"/>
              </a:solidFill>
              <a:latin typeface="Century Gothic"/>
              <a:ea typeface="Century Gothic"/>
              <a:cs typeface="Century Gothic"/>
              <a:sym typeface="Century Gothic"/>
            </a:endParaRPr>
          </a:p>
        </p:txBody>
      </p:sp>
      <p:sp>
        <p:nvSpPr>
          <p:cNvPr id="335" name="Google Shape;335;p42"/>
          <p:cNvSpPr txBox="1"/>
          <p:nvPr/>
        </p:nvSpPr>
        <p:spPr>
          <a:xfrm>
            <a:off x="385450" y="931800"/>
            <a:ext cx="3936900" cy="280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Century Gothic"/>
              <a:ea typeface="Century Gothic"/>
              <a:cs typeface="Century Gothic"/>
              <a:sym typeface="Century Gothic"/>
            </a:endParaRPr>
          </a:p>
          <a:p>
            <a:pPr indent="-317500" lvl="0" marL="457200" rtl="0" algn="l">
              <a:spcBef>
                <a:spcPts val="0"/>
              </a:spcBef>
              <a:spcAft>
                <a:spcPts val="0"/>
              </a:spcAft>
              <a:buClr>
                <a:schemeClr val="lt1"/>
              </a:buClr>
              <a:buSzPts val="1400"/>
              <a:buFont typeface="Century Gothic"/>
              <a:buAutoNum type="arabicPeriod"/>
            </a:pPr>
            <a:r>
              <a:rPr lang="en-GB">
                <a:solidFill>
                  <a:schemeClr val="lt1"/>
                </a:solidFill>
                <a:latin typeface="Century Gothic"/>
                <a:ea typeface="Century Gothic"/>
                <a:cs typeface="Century Gothic"/>
                <a:sym typeface="Century Gothic"/>
              </a:rPr>
              <a:t>Renewals from existing friends have been slow. Thanks go to Robert Williams, who had been an excellent Chair for two years. Our new Chair Anne Hyland, who is also a Docent, has embraced the role and is working to come up with new activities to attract membership which continued to decline over 2020. </a:t>
            </a:r>
            <a:endParaRPr>
              <a:solidFill>
                <a:schemeClr val="lt1"/>
              </a:solidFill>
              <a:latin typeface="Century Gothic"/>
              <a:ea typeface="Century Gothic"/>
              <a:cs typeface="Century Gothic"/>
              <a:sym typeface="Century Gothic"/>
            </a:endParaRPr>
          </a:p>
          <a:p>
            <a:pPr indent="0" lvl="0" marL="457200" rtl="0" algn="l">
              <a:spcBef>
                <a:spcPts val="0"/>
              </a:spcBef>
              <a:spcAft>
                <a:spcPts val="0"/>
              </a:spcAft>
              <a:buNone/>
            </a:pPr>
            <a:r>
              <a:t/>
            </a:r>
            <a:endParaRPr>
              <a:solidFill>
                <a:schemeClr val="lt1"/>
              </a:solidFill>
              <a:latin typeface="Century Gothic"/>
              <a:ea typeface="Century Gothic"/>
              <a:cs typeface="Century Gothic"/>
              <a:sym typeface="Century Gothic"/>
            </a:endParaRPr>
          </a:p>
          <a:p>
            <a:pPr indent="-317500" lvl="0" marL="457200" rtl="0" algn="l">
              <a:spcBef>
                <a:spcPts val="0"/>
              </a:spcBef>
              <a:spcAft>
                <a:spcPts val="0"/>
              </a:spcAft>
              <a:buClr>
                <a:schemeClr val="lt1"/>
              </a:buClr>
              <a:buSzPts val="1400"/>
              <a:buFont typeface="Century Gothic"/>
              <a:buAutoNum type="arabicPeriod"/>
            </a:pPr>
            <a:r>
              <a:rPr lang="en-GB">
                <a:solidFill>
                  <a:schemeClr val="lt1"/>
                </a:solidFill>
                <a:latin typeface="Century Gothic"/>
                <a:ea typeface="Century Gothic"/>
                <a:cs typeface="Century Gothic"/>
                <a:sym typeface="Century Gothic"/>
              </a:rPr>
              <a:t>Fundraising was very difficult as Fundraising lunch and Christmas Raffle were unable to go ahead</a:t>
            </a:r>
            <a:endParaRPr>
              <a:solidFill>
                <a:schemeClr val="lt1"/>
              </a:solidFill>
              <a:latin typeface="Century Gothic"/>
              <a:ea typeface="Century Gothic"/>
              <a:cs typeface="Century Gothic"/>
              <a:sym typeface="Century Gothic"/>
            </a:endParaRPr>
          </a:p>
          <a:p>
            <a:pPr indent="0" lvl="0" marL="457200" rtl="0" algn="l">
              <a:spcBef>
                <a:spcPts val="0"/>
              </a:spcBef>
              <a:spcAft>
                <a:spcPts val="0"/>
              </a:spcAft>
              <a:buNone/>
            </a:pPr>
            <a:r>
              <a:t/>
            </a:r>
            <a:endParaRPr>
              <a:solidFill>
                <a:schemeClr val="lt1"/>
              </a:solidFill>
              <a:latin typeface="Century Gothic"/>
              <a:ea typeface="Century Gothic"/>
              <a:cs typeface="Century Gothic"/>
              <a:sym typeface="Century Gothic"/>
            </a:endParaRPr>
          </a:p>
          <a:p>
            <a:pPr indent="-317500" lvl="0" marL="457200" rtl="0" algn="l">
              <a:spcBef>
                <a:spcPts val="0"/>
              </a:spcBef>
              <a:spcAft>
                <a:spcPts val="0"/>
              </a:spcAft>
              <a:buClr>
                <a:schemeClr val="lt1"/>
              </a:buClr>
              <a:buSzPts val="1400"/>
              <a:buFont typeface="Century Gothic"/>
              <a:buAutoNum type="arabicPeriod"/>
            </a:pPr>
            <a:r>
              <a:rPr lang="en-GB">
                <a:solidFill>
                  <a:schemeClr val="lt1"/>
                </a:solidFill>
                <a:latin typeface="Century Gothic"/>
                <a:ea typeface="Century Gothic"/>
                <a:cs typeface="Century Gothic"/>
                <a:sym typeface="Century Gothic"/>
              </a:rPr>
              <a:t>Several online events were run with Friends also participating in the Online Exhibition Launch of New Small Work</a:t>
            </a:r>
            <a:endParaRPr>
              <a:solidFill>
                <a:schemeClr val="lt1"/>
              </a:solidFill>
              <a:latin typeface="Century Gothic"/>
              <a:ea typeface="Century Gothic"/>
              <a:cs typeface="Century Gothic"/>
              <a:sym typeface="Century Gothic"/>
            </a:endParaRPr>
          </a:p>
          <a:p>
            <a:pPr indent="0" lvl="0" marL="457200" rtl="0" algn="l">
              <a:spcBef>
                <a:spcPts val="0"/>
              </a:spcBef>
              <a:spcAft>
                <a:spcPts val="0"/>
              </a:spcAft>
              <a:buNone/>
            </a:pPr>
            <a:r>
              <a:t/>
            </a:r>
            <a:endParaRPr sz="1200">
              <a:solidFill>
                <a:schemeClr val="lt1"/>
              </a:solidFill>
              <a:latin typeface="Century Gothic"/>
              <a:ea typeface="Century Gothic"/>
              <a:cs typeface="Century Gothic"/>
              <a:sym typeface="Century Gothic"/>
            </a:endParaRPr>
          </a:p>
        </p:txBody>
      </p:sp>
      <p:sp>
        <p:nvSpPr>
          <p:cNvPr id="336" name="Google Shape;336;p42"/>
          <p:cNvSpPr txBox="1"/>
          <p:nvPr/>
        </p:nvSpPr>
        <p:spPr>
          <a:xfrm>
            <a:off x="4210375" y="3676250"/>
            <a:ext cx="1156800" cy="79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chemeClr val="lt1"/>
                </a:solidFill>
                <a:latin typeface="Century Gothic"/>
                <a:ea typeface="Century Gothic"/>
                <a:cs typeface="Century Gothic"/>
                <a:sym typeface="Century Gothic"/>
              </a:rPr>
              <a:t>Friends</a:t>
            </a:r>
            <a:r>
              <a:rPr lang="en-GB" sz="1100">
                <a:solidFill>
                  <a:schemeClr val="lt1"/>
                </a:solidFill>
                <a:latin typeface="Century Gothic"/>
                <a:ea typeface="Century Gothic"/>
                <a:cs typeface="Century Gothic"/>
                <a:sym typeface="Century Gothic"/>
              </a:rPr>
              <a:t> event </a:t>
            </a:r>
            <a:endParaRPr sz="1100">
              <a:solidFill>
                <a:schemeClr val="lt1"/>
              </a:solidFill>
              <a:latin typeface="Century Gothic"/>
              <a:ea typeface="Century Gothic"/>
              <a:cs typeface="Century Gothic"/>
              <a:sym typeface="Century Gothic"/>
            </a:endParaRPr>
          </a:p>
        </p:txBody>
      </p:sp>
      <p:sp>
        <p:nvSpPr>
          <p:cNvPr id="337" name="Google Shape;337;p42"/>
          <p:cNvSpPr/>
          <p:nvPr/>
        </p:nvSpPr>
        <p:spPr>
          <a:xfrm rot="8450438">
            <a:off x="4697910" y="3381466"/>
            <a:ext cx="483626" cy="224947"/>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42"/>
          <p:cNvSpPr txBox="1"/>
          <p:nvPr/>
        </p:nvSpPr>
        <p:spPr>
          <a:xfrm>
            <a:off x="5246875" y="3733800"/>
            <a:ext cx="37809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chemeClr val="lt1"/>
                </a:solidFill>
                <a:latin typeface="Century Gothic"/>
                <a:ea typeface="Century Gothic"/>
                <a:cs typeface="Century Gothic"/>
                <a:sym typeface="Century Gothic"/>
              </a:rPr>
              <a:t>Above: </a:t>
            </a:r>
            <a:r>
              <a:rPr lang="en-GB" sz="1000">
                <a:solidFill>
                  <a:schemeClr val="lt1"/>
                </a:solidFill>
                <a:latin typeface="Century Gothic"/>
                <a:ea typeface="Century Gothic"/>
                <a:cs typeface="Century Gothic"/>
                <a:sym typeface="Century Gothic"/>
              </a:rPr>
              <a:t>Example</a:t>
            </a:r>
            <a:r>
              <a:rPr lang="en-GB" sz="1000">
                <a:solidFill>
                  <a:schemeClr val="lt1"/>
                </a:solidFill>
                <a:latin typeface="Century Gothic"/>
                <a:ea typeface="Century Gothic"/>
                <a:cs typeface="Century Gothic"/>
                <a:sym typeface="Century Gothic"/>
              </a:rPr>
              <a:t> of virtual content online during closure and continued over the summer such as  ‘Cocktails Hour’ - where friends &amp; docents came together for video calls to watch informative lectures &amp; gallery tours.</a:t>
            </a:r>
            <a:endParaRPr sz="1500">
              <a:solidFill>
                <a:schemeClr val="lt1"/>
              </a:solidFill>
              <a:latin typeface="Century Gothic"/>
              <a:ea typeface="Century Gothic"/>
              <a:cs typeface="Century Gothic"/>
              <a:sym typeface="Century Gothic"/>
            </a:endParaRPr>
          </a:p>
        </p:txBody>
      </p:sp>
      <p:pic>
        <p:nvPicPr>
          <p:cNvPr id="339" name="Google Shape;339;p42"/>
          <p:cNvPicPr preferRelativeResize="0"/>
          <p:nvPr/>
        </p:nvPicPr>
        <p:blipFill>
          <a:blip r:embed="rId3">
            <a:alphaModFix/>
          </a:blip>
          <a:stretch>
            <a:fillRect/>
          </a:stretch>
        </p:blipFill>
        <p:spPr>
          <a:xfrm>
            <a:off x="5295800" y="1157175"/>
            <a:ext cx="3848200" cy="2576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1000"/>
                                        <p:tgtEl>
                                          <p:spTgt spid="3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43"/>
          <p:cNvSpPr txBox="1"/>
          <p:nvPr>
            <p:ph type="title"/>
          </p:nvPr>
        </p:nvSpPr>
        <p:spPr>
          <a:xfrm>
            <a:off x="101525" y="1838113"/>
            <a:ext cx="4366800" cy="834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sz="4200">
                <a:solidFill>
                  <a:schemeClr val="lt1"/>
                </a:solidFill>
                <a:latin typeface="Century Gothic"/>
                <a:ea typeface="Century Gothic"/>
                <a:cs typeface="Century Gothic"/>
                <a:sym typeface="Century Gothic"/>
              </a:rPr>
              <a:t>Events </a:t>
            </a:r>
            <a:endParaRPr sz="4200">
              <a:solidFill>
                <a:schemeClr val="lt1"/>
              </a:solidFill>
              <a:latin typeface="Century Gothic"/>
              <a:ea typeface="Century Gothic"/>
              <a:cs typeface="Century Gothic"/>
              <a:sym typeface="Century Gothic"/>
            </a:endParaRPr>
          </a:p>
          <a:p>
            <a:pPr indent="0" lvl="0" marL="0" rtl="0" algn="ctr">
              <a:spcBef>
                <a:spcPts val="0"/>
              </a:spcBef>
              <a:spcAft>
                <a:spcPts val="0"/>
              </a:spcAft>
              <a:buNone/>
            </a:pPr>
            <a:r>
              <a:t/>
            </a:r>
            <a:endParaRPr sz="4200">
              <a:solidFill>
                <a:schemeClr val="lt1"/>
              </a:solidFill>
              <a:latin typeface="Century Gothic"/>
              <a:ea typeface="Century Gothic"/>
              <a:cs typeface="Century Gothic"/>
              <a:sym typeface="Century Gothic"/>
            </a:endParaRPr>
          </a:p>
        </p:txBody>
      </p:sp>
      <p:sp>
        <p:nvSpPr>
          <p:cNvPr id="345" name="Google Shape;345;p43"/>
          <p:cNvSpPr/>
          <p:nvPr/>
        </p:nvSpPr>
        <p:spPr>
          <a:xfrm>
            <a:off x="4468325" y="0"/>
            <a:ext cx="4688400" cy="5143500"/>
          </a:xfrm>
          <a:prstGeom prst="rect">
            <a:avLst/>
          </a:prstGeom>
          <a:solidFill>
            <a:srgbClr val="E1E1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43"/>
          <p:cNvSpPr txBox="1"/>
          <p:nvPr/>
        </p:nvSpPr>
        <p:spPr>
          <a:xfrm>
            <a:off x="5780650" y="2419200"/>
            <a:ext cx="6795000" cy="79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347" name="Google Shape;347;p43"/>
          <p:cNvPicPr preferRelativeResize="0"/>
          <p:nvPr/>
        </p:nvPicPr>
        <p:blipFill>
          <a:blip r:embed="rId3">
            <a:alphaModFix/>
          </a:blip>
          <a:stretch>
            <a:fillRect/>
          </a:stretch>
        </p:blipFill>
        <p:spPr>
          <a:xfrm>
            <a:off x="5090525" y="895645"/>
            <a:ext cx="3444000" cy="2718930"/>
          </a:xfrm>
          <a:prstGeom prst="rect">
            <a:avLst/>
          </a:prstGeom>
          <a:noFill/>
          <a:ln>
            <a:noFill/>
          </a:ln>
        </p:spPr>
      </p:pic>
      <p:sp>
        <p:nvSpPr>
          <p:cNvPr id="348" name="Google Shape;348;p43"/>
          <p:cNvSpPr txBox="1"/>
          <p:nvPr/>
        </p:nvSpPr>
        <p:spPr>
          <a:xfrm>
            <a:off x="4901063" y="3870800"/>
            <a:ext cx="3822900" cy="1413300"/>
          </a:xfrm>
          <a:prstGeom prst="rect">
            <a:avLst/>
          </a:prstGeom>
          <a:solidFill>
            <a:srgbClr val="23408E"/>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Century Gothic"/>
                <a:ea typeface="Century Gothic"/>
                <a:cs typeface="Century Gothic"/>
                <a:sym typeface="Century Gothic"/>
              </a:rPr>
              <a:t>Events met one of two </a:t>
            </a:r>
            <a:r>
              <a:rPr lang="en-GB">
                <a:solidFill>
                  <a:schemeClr val="lt1"/>
                </a:solidFill>
                <a:latin typeface="Century Gothic"/>
                <a:ea typeface="Century Gothic"/>
                <a:cs typeface="Century Gothic"/>
                <a:sym typeface="Century Gothic"/>
              </a:rPr>
              <a:t>objectives for 2020 - museum closure meant a refocus of events to online </a:t>
            </a:r>
            <a:r>
              <a:rPr lang="en-GB">
                <a:solidFill>
                  <a:schemeClr val="lt1"/>
                </a:solidFill>
                <a:latin typeface="Century Gothic"/>
                <a:ea typeface="Century Gothic"/>
                <a:cs typeface="Century Gothic"/>
                <a:sym typeface="Century Gothic"/>
              </a:rPr>
              <a:t> </a:t>
            </a:r>
            <a:endParaRPr>
              <a:solidFill>
                <a:schemeClr val="lt1"/>
              </a:solidFill>
              <a:latin typeface="Century Gothic"/>
              <a:ea typeface="Century Gothic"/>
              <a:cs typeface="Century Gothic"/>
              <a:sym typeface="Century Gothic"/>
            </a:endParaRPr>
          </a:p>
        </p:txBody>
      </p:sp>
      <p:pic>
        <p:nvPicPr>
          <p:cNvPr id="349" name="Google Shape;349;p43"/>
          <p:cNvPicPr preferRelativeResize="0"/>
          <p:nvPr/>
        </p:nvPicPr>
        <p:blipFill>
          <a:blip r:embed="rId4">
            <a:alphaModFix amt="10000"/>
          </a:blip>
          <a:stretch>
            <a:fillRect/>
          </a:stretch>
        </p:blipFill>
        <p:spPr>
          <a:xfrm>
            <a:off x="-59275" y="0"/>
            <a:ext cx="4688400" cy="51434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44"/>
          <p:cNvSpPr txBox="1"/>
          <p:nvPr>
            <p:ph idx="1" type="body"/>
          </p:nvPr>
        </p:nvSpPr>
        <p:spPr>
          <a:xfrm>
            <a:off x="4148300" y="1152475"/>
            <a:ext cx="4825500" cy="2175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GB" sz="1300">
                <a:solidFill>
                  <a:schemeClr val="lt1"/>
                </a:solidFill>
                <a:latin typeface="Century Gothic"/>
                <a:ea typeface="Century Gothic"/>
                <a:cs typeface="Century Gothic"/>
                <a:sym typeface="Century Gothic"/>
              </a:rPr>
              <a:t>Museum closed throughout March to July &amp; October to December of 2020.</a:t>
            </a:r>
            <a:endParaRPr b="1" sz="1300">
              <a:solidFill>
                <a:schemeClr val="lt1"/>
              </a:solidFill>
              <a:latin typeface="Century Gothic"/>
              <a:ea typeface="Century Gothic"/>
              <a:cs typeface="Century Gothic"/>
              <a:sym typeface="Century Gothic"/>
            </a:endParaRPr>
          </a:p>
          <a:p>
            <a:pPr indent="0" lvl="0" marL="0" rtl="0" algn="l">
              <a:spcBef>
                <a:spcPts val="1600"/>
              </a:spcBef>
              <a:spcAft>
                <a:spcPts val="0"/>
              </a:spcAft>
              <a:buNone/>
            </a:pPr>
            <a:r>
              <a:rPr lang="en-GB" sz="1300">
                <a:solidFill>
                  <a:schemeClr val="lt1"/>
                </a:solidFill>
                <a:latin typeface="Century Gothic"/>
                <a:ea typeface="Century Gothic"/>
                <a:cs typeface="Century Gothic"/>
                <a:sym typeface="Century Gothic"/>
              </a:rPr>
              <a:t>Focused on online events using social media, our website and Zoom.</a:t>
            </a:r>
            <a:endParaRPr sz="1300">
              <a:solidFill>
                <a:schemeClr val="lt1"/>
              </a:solidFill>
              <a:latin typeface="Century Gothic"/>
              <a:ea typeface="Century Gothic"/>
              <a:cs typeface="Century Gothic"/>
              <a:sym typeface="Century Gothic"/>
            </a:endParaRPr>
          </a:p>
          <a:p>
            <a:pPr indent="-311150" lvl="0" marL="457200" rtl="0" algn="l">
              <a:spcBef>
                <a:spcPts val="1600"/>
              </a:spcBef>
              <a:spcAft>
                <a:spcPts val="0"/>
              </a:spcAft>
              <a:buClr>
                <a:schemeClr val="lt1"/>
              </a:buClr>
              <a:buSzPts val="1300"/>
              <a:buFont typeface="Century Gothic"/>
              <a:buAutoNum type="arabicPeriod"/>
            </a:pPr>
            <a:r>
              <a:rPr lang="en-GB" sz="1300">
                <a:solidFill>
                  <a:schemeClr val="lt1"/>
                </a:solidFill>
                <a:latin typeface="Century Gothic"/>
                <a:ea typeface="Century Gothic"/>
                <a:cs typeface="Century Gothic"/>
                <a:sym typeface="Century Gothic"/>
              </a:rPr>
              <a:t>Increased number of online events - Halloween &amp; Christmas workshops &amp; exhibition launch all online and well attended.</a:t>
            </a:r>
            <a:endParaRPr sz="1300">
              <a:solidFill>
                <a:schemeClr val="lt1"/>
              </a:solidFill>
              <a:latin typeface="Century Gothic"/>
              <a:ea typeface="Century Gothic"/>
              <a:cs typeface="Century Gothic"/>
              <a:sym typeface="Century Gothic"/>
            </a:endParaRPr>
          </a:p>
        </p:txBody>
      </p:sp>
      <p:sp>
        <p:nvSpPr>
          <p:cNvPr id="355" name="Google Shape;355;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lt1"/>
                </a:solidFill>
              </a:rPr>
              <a:t>Priority Events Objectives 1 &amp; 2</a:t>
            </a:r>
            <a:endParaRPr>
              <a:solidFill>
                <a:schemeClr val="lt1"/>
              </a:solidFill>
            </a:endParaRPr>
          </a:p>
          <a:p>
            <a:pPr indent="0" lvl="0" marL="0" rtl="0" algn="l">
              <a:spcBef>
                <a:spcPts val="0"/>
              </a:spcBef>
              <a:spcAft>
                <a:spcPts val="0"/>
              </a:spcAft>
              <a:buNone/>
            </a:pPr>
            <a:r>
              <a:t/>
            </a:r>
            <a:endParaRPr>
              <a:solidFill>
                <a:schemeClr val="lt1"/>
              </a:solidFill>
            </a:endParaRPr>
          </a:p>
        </p:txBody>
      </p:sp>
      <p:pic>
        <p:nvPicPr>
          <p:cNvPr descr="We are delighted to present our Halloween Mask workshop which will help you create your very own scary Halloween mask at home. &#10;&#10;Anna and Sian will take you through two different ways you can make a mask and both of them have taken inspiration from the &quot;Best Costume Goes to…&quot; exhibition.&#10;&#10;Anna takes inspiration from the colours and patterns of the &quot;Best Costume Goes to…&quot; exhibition and she will be making a masquerade mask that was popular in Italy during the 16th century Renaissance. A masquerade ball is an event in which many participants attend in costume wearing a mask. &#10;What will you need? White paper, A cereal box/cardboard, scissors, string, paint. Have fun use whatever you have in the house! Go crazy, use glitter!&#10;&#10;Sian takes inspiration from the Viking costumes and her scary Viking will have your friends running for cover, just look at that scowl and armour! All you’ll need to  make this historically accurate mask is a piece of carboard, a cereal box, paint, string, tinfoil and a scissors. Personalise this mask with any designs you can think of!&#10;&#10;Press Subscribe and check us out on:&#10;&#10;www.facebook.com/huntmuseum&#10;instagram / twitter: @huntmuseum" id="356" name="Google Shape;356;p44" title="Halloween Mask Workshop">
            <a:hlinkClick r:id="rId3"/>
          </p:cNvPr>
          <p:cNvPicPr preferRelativeResize="0"/>
          <p:nvPr/>
        </p:nvPicPr>
        <p:blipFill>
          <a:blip r:embed="rId4">
            <a:alphaModFix/>
          </a:blip>
          <a:stretch>
            <a:fillRect/>
          </a:stretch>
        </p:blipFill>
        <p:spPr>
          <a:xfrm>
            <a:off x="390650" y="1387550"/>
            <a:ext cx="3568726" cy="2676550"/>
          </a:xfrm>
          <a:prstGeom prst="rect">
            <a:avLst/>
          </a:prstGeom>
          <a:noFill/>
          <a:ln>
            <a:noFill/>
          </a:ln>
        </p:spPr>
      </p:pic>
      <p:sp>
        <p:nvSpPr>
          <p:cNvPr id="357" name="Google Shape;357;p44"/>
          <p:cNvSpPr txBox="1"/>
          <p:nvPr/>
        </p:nvSpPr>
        <p:spPr>
          <a:xfrm>
            <a:off x="419750" y="4186275"/>
            <a:ext cx="35397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100">
                <a:solidFill>
                  <a:schemeClr val="lt1"/>
                </a:solidFill>
                <a:latin typeface="Century Gothic"/>
                <a:ea typeface="Century Gothic"/>
                <a:cs typeface="Century Gothic"/>
                <a:sym typeface="Century Gothic"/>
              </a:rPr>
              <a:t>Above: Video from one of the Halloween event, ‘Halloween Mask Event.’</a:t>
            </a:r>
            <a:endParaRPr sz="1100">
              <a:solidFill>
                <a:schemeClr val="lt1"/>
              </a:solidFill>
              <a:latin typeface="Century Gothic"/>
              <a:ea typeface="Century Gothic"/>
              <a:cs typeface="Century Gothic"/>
              <a:sym typeface="Century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45"/>
          <p:cNvSpPr txBox="1"/>
          <p:nvPr/>
        </p:nvSpPr>
        <p:spPr>
          <a:xfrm>
            <a:off x="330900" y="363075"/>
            <a:ext cx="4081200" cy="73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45"/>
          <p:cNvSpPr txBox="1"/>
          <p:nvPr/>
        </p:nvSpPr>
        <p:spPr>
          <a:xfrm>
            <a:off x="330900" y="363075"/>
            <a:ext cx="7563000" cy="5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3000">
                <a:solidFill>
                  <a:schemeClr val="lt1"/>
                </a:solidFill>
                <a:latin typeface="Open Sans"/>
                <a:ea typeface="Open Sans"/>
                <a:cs typeface="Open Sans"/>
                <a:sym typeface="Open Sans"/>
              </a:rPr>
              <a:t>The Building Objectives 1 &amp; 2</a:t>
            </a:r>
            <a:endParaRPr sz="3000">
              <a:solidFill>
                <a:schemeClr val="lt1"/>
              </a:solidFill>
              <a:latin typeface="Open Sans"/>
              <a:ea typeface="Open Sans"/>
              <a:cs typeface="Open Sans"/>
              <a:sym typeface="Open Sans"/>
            </a:endParaRPr>
          </a:p>
        </p:txBody>
      </p:sp>
      <p:sp>
        <p:nvSpPr>
          <p:cNvPr id="364" name="Google Shape;364;p45"/>
          <p:cNvSpPr txBox="1"/>
          <p:nvPr/>
        </p:nvSpPr>
        <p:spPr>
          <a:xfrm>
            <a:off x="3450775" y="1277550"/>
            <a:ext cx="4939800" cy="1819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Font typeface="Open Sans"/>
              <a:buAutoNum type="arabicPeriod"/>
            </a:pPr>
            <a:r>
              <a:rPr lang="en-GB" sz="1800">
                <a:solidFill>
                  <a:schemeClr val="lt1"/>
                </a:solidFill>
                <a:latin typeface="Open Sans"/>
                <a:ea typeface="Open Sans"/>
                <a:cs typeface="Open Sans"/>
                <a:sym typeface="Open Sans"/>
              </a:rPr>
              <a:t>Five Year Maintenance plan was developed, with designated work for 2020 assigned</a:t>
            </a:r>
            <a:endParaRPr sz="1800">
              <a:solidFill>
                <a:schemeClr val="lt1"/>
              </a:solidFill>
              <a:latin typeface="Open Sans"/>
              <a:ea typeface="Open Sans"/>
              <a:cs typeface="Open Sans"/>
              <a:sym typeface="Open Sans"/>
            </a:endParaRPr>
          </a:p>
          <a:p>
            <a:pPr indent="0" lvl="0" marL="457200" rtl="0" algn="l">
              <a:spcBef>
                <a:spcPts val="0"/>
              </a:spcBef>
              <a:spcAft>
                <a:spcPts val="0"/>
              </a:spcAft>
              <a:buNone/>
            </a:pPr>
            <a:r>
              <a:rPr lang="en-GB" sz="1800">
                <a:solidFill>
                  <a:schemeClr val="lt1"/>
                </a:solidFill>
                <a:latin typeface="Open Sans"/>
                <a:ea typeface="Open Sans"/>
                <a:cs typeface="Open Sans"/>
                <a:sym typeface="Open Sans"/>
              </a:rPr>
              <a:t>- </a:t>
            </a:r>
            <a:r>
              <a:rPr lang="en-GB" sz="1500">
                <a:solidFill>
                  <a:schemeClr val="lt1"/>
                </a:solidFill>
                <a:latin typeface="Open Sans"/>
                <a:ea typeface="Open Sans"/>
                <a:cs typeface="Open Sans"/>
                <a:sym typeface="Open Sans"/>
              </a:rPr>
              <a:t>Work was completed in the Education Wing which had mould growing due to damp ingress, plaster removed from all outer wall</a:t>
            </a:r>
            <a:br>
              <a:rPr lang="en-GB" sz="1500">
                <a:solidFill>
                  <a:schemeClr val="lt1"/>
                </a:solidFill>
                <a:latin typeface="Open Sans"/>
                <a:ea typeface="Open Sans"/>
                <a:cs typeface="Open Sans"/>
                <a:sym typeface="Open Sans"/>
              </a:rPr>
            </a:br>
            <a:r>
              <a:rPr lang="en-GB" sz="1500">
                <a:solidFill>
                  <a:schemeClr val="lt1"/>
                </a:solidFill>
                <a:latin typeface="Open Sans"/>
                <a:ea typeface="Open Sans"/>
                <a:cs typeface="Open Sans"/>
                <a:sym typeface="Open Sans"/>
              </a:rPr>
              <a:t>- a new lift was installed </a:t>
            </a:r>
            <a:endParaRPr sz="1500">
              <a:solidFill>
                <a:schemeClr val="lt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457200" rtl="0" algn="l">
              <a:spcBef>
                <a:spcPts val="0"/>
              </a:spcBef>
              <a:spcAft>
                <a:spcPts val="0"/>
              </a:spcAft>
              <a:buNone/>
            </a:pPr>
            <a:r>
              <a:t/>
            </a:r>
            <a:endParaRPr sz="18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800">
              <a:solidFill>
                <a:schemeClr val="lt1"/>
              </a:solidFill>
              <a:latin typeface="Open Sans"/>
              <a:ea typeface="Open Sans"/>
              <a:cs typeface="Open Sans"/>
              <a:sym typeface="Open Sans"/>
            </a:endParaRPr>
          </a:p>
          <a:p>
            <a:pPr indent="-342900" lvl="0" marL="457200" rtl="0" algn="l">
              <a:spcBef>
                <a:spcPts val="0"/>
              </a:spcBef>
              <a:spcAft>
                <a:spcPts val="0"/>
              </a:spcAft>
              <a:buClr>
                <a:schemeClr val="lt1"/>
              </a:buClr>
              <a:buSzPts val="1800"/>
              <a:buFont typeface="Open Sans"/>
              <a:buAutoNum type="arabicPeriod"/>
            </a:pPr>
            <a:r>
              <a:rPr lang="en-GB" sz="1800">
                <a:solidFill>
                  <a:schemeClr val="lt1"/>
                </a:solidFill>
                <a:latin typeface="Open Sans"/>
                <a:ea typeface="Open Sans"/>
                <a:cs typeface="Open Sans"/>
                <a:sym typeface="Open Sans"/>
              </a:rPr>
              <a:t>Drawing up of feasible architectural plans to reconfigure the building was not launched and has been deferred to 2021</a:t>
            </a:r>
            <a:endParaRPr sz="18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2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5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200">
              <a:solidFill>
                <a:schemeClr val="lt1"/>
              </a:solidFill>
              <a:latin typeface="Open Sans"/>
              <a:ea typeface="Open Sans"/>
              <a:cs typeface="Open Sans"/>
              <a:sym typeface="Open Sans"/>
            </a:endParaRPr>
          </a:p>
        </p:txBody>
      </p:sp>
      <p:sp>
        <p:nvSpPr>
          <p:cNvPr id="365" name="Google Shape;365;p45"/>
          <p:cNvSpPr txBox="1"/>
          <p:nvPr>
            <p:ph idx="12" type="sldNum"/>
          </p:nvPr>
        </p:nvSpPr>
        <p:spPr>
          <a:xfrm>
            <a:off x="8472458" y="3497413"/>
            <a:ext cx="548700" cy="295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GB"/>
              <a:t>‹#›</a:t>
            </a:fld>
            <a:endParaRPr/>
          </a:p>
        </p:txBody>
      </p:sp>
      <p:pic>
        <p:nvPicPr>
          <p:cNvPr id="366" name="Google Shape;366;p45"/>
          <p:cNvPicPr preferRelativeResize="0"/>
          <p:nvPr/>
        </p:nvPicPr>
        <p:blipFill>
          <a:blip r:embed="rId3">
            <a:alphaModFix/>
          </a:blip>
          <a:stretch>
            <a:fillRect/>
          </a:stretch>
        </p:blipFill>
        <p:spPr>
          <a:xfrm>
            <a:off x="603750" y="3163125"/>
            <a:ext cx="2633626" cy="1756599"/>
          </a:xfrm>
          <a:prstGeom prst="rect">
            <a:avLst/>
          </a:prstGeom>
          <a:noFill/>
          <a:ln>
            <a:noFill/>
          </a:ln>
        </p:spPr>
      </p:pic>
      <p:pic>
        <p:nvPicPr>
          <p:cNvPr id="367" name="Google Shape;367;p45"/>
          <p:cNvPicPr preferRelativeResize="0"/>
          <p:nvPr/>
        </p:nvPicPr>
        <p:blipFill>
          <a:blip r:embed="rId4">
            <a:alphaModFix/>
          </a:blip>
          <a:stretch>
            <a:fillRect/>
          </a:stretch>
        </p:blipFill>
        <p:spPr>
          <a:xfrm>
            <a:off x="603750" y="1082250"/>
            <a:ext cx="2633625" cy="196049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46"/>
          <p:cNvSpPr txBox="1"/>
          <p:nvPr>
            <p:ph type="title"/>
          </p:nvPr>
        </p:nvSpPr>
        <p:spPr>
          <a:xfrm>
            <a:off x="311700" y="307075"/>
            <a:ext cx="2558700" cy="572700"/>
          </a:xfrm>
          <a:prstGeom prst="rect">
            <a:avLst/>
          </a:prstGeom>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3000">
                <a:solidFill>
                  <a:schemeClr val="lt1"/>
                </a:solidFill>
                <a:latin typeface="Open Sans"/>
                <a:ea typeface="Open Sans"/>
                <a:cs typeface="Open Sans"/>
                <a:sym typeface="Open Sans"/>
              </a:rPr>
              <a:t>Looking forward to 2021 and the targets for our </a:t>
            </a:r>
            <a:r>
              <a:rPr b="1" lang="en-GB" sz="3000">
                <a:solidFill>
                  <a:schemeClr val="lt1"/>
                </a:solidFill>
                <a:latin typeface="Open Sans"/>
                <a:ea typeface="Open Sans"/>
                <a:cs typeface="Open Sans"/>
                <a:sym typeface="Open Sans"/>
              </a:rPr>
              <a:t>Three Platforms</a:t>
            </a:r>
            <a:endParaRPr b="1" sz="3000">
              <a:solidFill>
                <a:schemeClr val="lt1"/>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sz="1400">
              <a:solidFill>
                <a:schemeClr val="lt1"/>
              </a:solidFill>
            </a:endParaRPr>
          </a:p>
        </p:txBody>
      </p:sp>
      <p:sp>
        <p:nvSpPr>
          <p:cNvPr id="373" name="Google Shape;373;p46"/>
          <p:cNvSpPr txBox="1"/>
          <p:nvPr>
            <p:ph idx="12" type="sldNum"/>
          </p:nvPr>
        </p:nvSpPr>
        <p:spPr>
          <a:xfrm>
            <a:off x="8472458" y="3497413"/>
            <a:ext cx="548700" cy="295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GB"/>
              <a:t>‹#›</a:t>
            </a:fld>
            <a:endParaRPr/>
          </a:p>
        </p:txBody>
      </p:sp>
      <p:pic>
        <p:nvPicPr>
          <p:cNvPr id="374" name="Google Shape;374;p46"/>
          <p:cNvPicPr preferRelativeResize="0"/>
          <p:nvPr/>
        </p:nvPicPr>
        <p:blipFill>
          <a:blip r:embed="rId3">
            <a:alphaModFix/>
          </a:blip>
          <a:stretch>
            <a:fillRect/>
          </a:stretch>
        </p:blipFill>
        <p:spPr>
          <a:xfrm>
            <a:off x="3270800" y="-46875"/>
            <a:ext cx="5873201" cy="51903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47"/>
          <p:cNvSpPr txBox="1"/>
          <p:nvPr/>
        </p:nvSpPr>
        <p:spPr>
          <a:xfrm>
            <a:off x="330900" y="363075"/>
            <a:ext cx="4081200" cy="73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47"/>
          <p:cNvSpPr txBox="1"/>
          <p:nvPr/>
        </p:nvSpPr>
        <p:spPr>
          <a:xfrm>
            <a:off x="4980425" y="226925"/>
            <a:ext cx="2700000" cy="5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3100">
                <a:solidFill>
                  <a:schemeClr val="lt1"/>
                </a:solidFill>
                <a:latin typeface="Open Sans"/>
                <a:ea typeface="Open Sans"/>
                <a:cs typeface="Open Sans"/>
                <a:sym typeface="Open Sans"/>
              </a:rPr>
              <a:t>2021</a:t>
            </a:r>
            <a:endParaRPr b="1" sz="4800">
              <a:solidFill>
                <a:srgbClr val="BF9000"/>
              </a:solidFill>
              <a:latin typeface="Open Sans"/>
              <a:ea typeface="Open Sans"/>
              <a:cs typeface="Open Sans"/>
              <a:sym typeface="Open Sans"/>
            </a:endParaRPr>
          </a:p>
        </p:txBody>
      </p:sp>
      <p:sp>
        <p:nvSpPr>
          <p:cNvPr id="381" name="Google Shape;381;p47"/>
          <p:cNvSpPr txBox="1"/>
          <p:nvPr/>
        </p:nvSpPr>
        <p:spPr>
          <a:xfrm>
            <a:off x="4980425" y="825725"/>
            <a:ext cx="3804000" cy="390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lt1"/>
                </a:solidFill>
                <a:latin typeface="Open Sans"/>
                <a:ea typeface="Open Sans"/>
                <a:cs typeface="Open Sans"/>
                <a:sym typeface="Open Sans"/>
              </a:rPr>
              <a:t>Virtual</a:t>
            </a:r>
            <a:endParaRPr b="1">
              <a:solidFill>
                <a:schemeClr val="lt1"/>
              </a:solidFill>
              <a:latin typeface="Open Sans"/>
              <a:ea typeface="Open Sans"/>
              <a:cs typeface="Open Sans"/>
              <a:sym typeface="Open Sans"/>
            </a:endParaRPr>
          </a:p>
          <a:p>
            <a:pPr indent="0" lvl="0" marL="0" rtl="0" algn="l">
              <a:spcBef>
                <a:spcPts val="0"/>
              </a:spcBef>
              <a:spcAft>
                <a:spcPts val="0"/>
              </a:spcAft>
              <a:buNone/>
            </a:pPr>
            <a:r>
              <a:rPr lang="en-GB">
                <a:solidFill>
                  <a:schemeClr val="lt1"/>
                </a:solidFill>
                <a:latin typeface="Open Sans"/>
                <a:ea typeface="Open Sans"/>
                <a:cs typeface="Open Sans"/>
                <a:sym typeface="Open Sans"/>
              </a:rPr>
              <a:t>Online first:  turn our thinking inside out so we start with the  virtual</a:t>
            </a:r>
            <a:endParaRPr>
              <a:solidFill>
                <a:schemeClr val="lt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a:solidFill>
                <a:schemeClr val="lt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GB">
                <a:solidFill>
                  <a:schemeClr val="lt1"/>
                </a:solidFill>
                <a:latin typeface="Open Sans"/>
                <a:ea typeface="Open Sans"/>
                <a:cs typeface="Open Sans"/>
                <a:sym typeface="Open Sans"/>
              </a:rPr>
              <a:t>Human</a:t>
            </a:r>
            <a:endParaRPr b="1">
              <a:solidFill>
                <a:schemeClr val="lt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GB">
                <a:solidFill>
                  <a:schemeClr val="lt1"/>
                </a:solidFill>
                <a:latin typeface="Open Sans"/>
                <a:ea typeface="Open Sans"/>
                <a:cs typeface="Open Sans"/>
                <a:sym typeface="Open Sans"/>
              </a:rPr>
              <a:t>Harness more of the generous, energetic, supportive networks of our Docents and Friends  and Collaborators  by making the Hunt Museum the place to volunteer. </a:t>
            </a:r>
            <a:endParaRPr>
              <a:solidFill>
                <a:schemeClr val="lt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a:solidFill>
                <a:schemeClr val="lt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GB">
                <a:solidFill>
                  <a:schemeClr val="lt1"/>
                </a:solidFill>
                <a:latin typeface="Open Sans"/>
                <a:ea typeface="Open Sans"/>
                <a:cs typeface="Open Sans"/>
                <a:sym typeface="Open Sans"/>
              </a:rPr>
              <a:t>Physical</a:t>
            </a:r>
            <a:endParaRPr>
              <a:solidFill>
                <a:schemeClr val="lt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GB">
                <a:solidFill>
                  <a:schemeClr val="lt1"/>
                </a:solidFill>
                <a:latin typeface="Open Sans"/>
                <a:ea typeface="Open Sans"/>
                <a:cs typeface="Open Sans"/>
                <a:sym typeface="Open Sans"/>
              </a:rPr>
              <a:t>Museum in a Garden has made the Hunt Museum the place to be in Limerick, a place of fun, exchange, knowledge and learning.</a:t>
            </a:r>
            <a:endParaRPr b="1" sz="1200">
              <a:solidFill>
                <a:schemeClr val="lt1"/>
              </a:solidFill>
              <a:latin typeface="Open Sans"/>
              <a:ea typeface="Open Sans"/>
              <a:cs typeface="Open Sans"/>
              <a:sym typeface="Open Sans"/>
            </a:endParaRPr>
          </a:p>
          <a:p>
            <a:pPr indent="457200" lvl="0" marL="0" rtl="0" algn="l">
              <a:spcBef>
                <a:spcPts val="0"/>
              </a:spcBef>
              <a:spcAft>
                <a:spcPts val="0"/>
              </a:spcAft>
              <a:buNone/>
            </a:pPr>
            <a:r>
              <a:t/>
            </a:r>
            <a:endParaRPr sz="12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200">
              <a:solidFill>
                <a:schemeClr val="lt1"/>
              </a:solidFill>
              <a:latin typeface="Open Sans"/>
              <a:ea typeface="Open Sans"/>
              <a:cs typeface="Open Sans"/>
              <a:sym typeface="Open Sans"/>
            </a:endParaRPr>
          </a:p>
        </p:txBody>
      </p:sp>
      <p:sp>
        <p:nvSpPr>
          <p:cNvPr id="382" name="Google Shape;382;p47"/>
          <p:cNvSpPr txBox="1"/>
          <p:nvPr/>
        </p:nvSpPr>
        <p:spPr>
          <a:xfrm>
            <a:off x="1248600" y="4241213"/>
            <a:ext cx="2004600" cy="21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383" name="Google Shape;383;p47"/>
          <p:cNvPicPr preferRelativeResize="0"/>
          <p:nvPr/>
        </p:nvPicPr>
        <p:blipFill>
          <a:blip r:embed="rId3">
            <a:alphaModFix amt="18000"/>
          </a:blip>
          <a:stretch>
            <a:fillRect/>
          </a:stretch>
        </p:blipFill>
        <p:spPr>
          <a:xfrm>
            <a:off x="0" y="0"/>
            <a:ext cx="4888199" cy="52408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48"/>
          <p:cNvSpPr txBox="1"/>
          <p:nvPr>
            <p:ph type="title"/>
          </p:nvPr>
        </p:nvSpPr>
        <p:spPr>
          <a:xfrm>
            <a:off x="171900" y="72594"/>
            <a:ext cx="8520600" cy="572700"/>
          </a:xfrm>
          <a:prstGeom prst="rect">
            <a:avLst/>
          </a:prstGeom>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3000">
                <a:solidFill>
                  <a:schemeClr val="lt1"/>
                </a:solidFill>
                <a:latin typeface="Century Gothic"/>
                <a:ea typeface="Century Gothic"/>
                <a:cs typeface="Century Gothic"/>
                <a:sym typeface="Century Gothic"/>
              </a:rPr>
              <a:t>Staff Responsibility &amp; Resource</a:t>
            </a:r>
            <a:endParaRPr sz="3000">
              <a:solidFill>
                <a:schemeClr val="lt1"/>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t/>
            </a:r>
            <a:endParaRPr sz="1400">
              <a:solidFill>
                <a:srgbClr val="000000"/>
              </a:solidFill>
            </a:endParaRPr>
          </a:p>
        </p:txBody>
      </p:sp>
      <p:sp>
        <p:nvSpPr>
          <p:cNvPr id="389" name="Google Shape;389;p48"/>
          <p:cNvSpPr txBox="1"/>
          <p:nvPr/>
        </p:nvSpPr>
        <p:spPr>
          <a:xfrm>
            <a:off x="0" y="527052"/>
            <a:ext cx="8077500" cy="46164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Clr>
                <a:schemeClr val="dk1"/>
              </a:buClr>
              <a:buSzPts val="1100"/>
              <a:buFont typeface="Arial"/>
              <a:buNone/>
            </a:pPr>
            <a:r>
              <a:rPr b="1" lang="en-GB" sz="1200">
                <a:solidFill>
                  <a:schemeClr val="lt1"/>
                </a:solidFill>
                <a:latin typeface="Century Gothic"/>
                <a:ea typeface="Century Gothic"/>
                <a:cs typeface="Century Gothic"/>
                <a:sym typeface="Century Gothic"/>
              </a:rPr>
              <a:t>Priorities: </a:t>
            </a:r>
            <a:endParaRPr b="1" sz="1200">
              <a:solidFill>
                <a:schemeClr val="lt1"/>
              </a:solidFill>
              <a:latin typeface="Century Gothic"/>
              <a:ea typeface="Century Gothic"/>
              <a:cs typeface="Century Gothic"/>
              <a:sym typeface="Century Gothic"/>
            </a:endParaRPr>
          </a:p>
          <a:p>
            <a:pPr indent="0" lvl="0" marL="457200" rtl="0" algn="l">
              <a:spcBef>
                <a:spcPts val="0"/>
              </a:spcBef>
              <a:spcAft>
                <a:spcPts val="0"/>
              </a:spcAft>
              <a:buClr>
                <a:schemeClr val="dk1"/>
              </a:buClr>
              <a:buSzPts val="1100"/>
              <a:buFont typeface="Arial"/>
              <a:buNone/>
            </a:pPr>
            <a:r>
              <a:rPr lang="en-GB" sz="1200">
                <a:solidFill>
                  <a:schemeClr val="lt1"/>
                </a:solidFill>
                <a:latin typeface="Century Gothic"/>
                <a:ea typeface="Century Gothic"/>
                <a:cs typeface="Century Gothic"/>
                <a:sym typeface="Century Gothic"/>
              </a:rPr>
              <a:t>Collections - A. Naomi R. Sian</a:t>
            </a:r>
            <a:endParaRPr sz="1200">
              <a:solidFill>
                <a:schemeClr val="lt1"/>
              </a:solidFill>
              <a:latin typeface="Century Gothic"/>
              <a:ea typeface="Century Gothic"/>
              <a:cs typeface="Century Gothic"/>
              <a:sym typeface="Century Gothic"/>
            </a:endParaRPr>
          </a:p>
          <a:p>
            <a:pPr indent="0" lvl="0" marL="457200" rtl="0" algn="l">
              <a:spcBef>
                <a:spcPts val="0"/>
              </a:spcBef>
              <a:spcAft>
                <a:spcPts val="0"/>
              </a:spcAft>
              <a:buClr>
                <a:schemeClr val="dk1"/>
              </a:buClr>
              <a:buSzPts val="1100"/>
              <a:buFont typeface="Arial"/>
              <a:buNone/>
            </a:pPr>
            <a:r>
              <a:rPr lang="en-GB" sz="1200">
                <a:solidFill>
                  <a:schemeClr val="lt1"/>
                </a:solidFill>
                <a:latin typeface="Century Gothic"/>
                <a:ea typeface="Century Gothic"/>
                <a:cs typeface="Century Gothic"/>
                <a:sym typeface="Century Gothic"/>
              </a:rPr>
              <a:t>Public Engagement: </a:t>
            </a:r>
            <a:endParaRPr sz="1200">
              <a:solidFill>
                <a:schemeClr val="lt1"/>
              </a:solidFill>
              <a:latin typeface="Century Gothic"/>
              <a:ea typeface="Century Gothic"/>
              <a:cs typeface="Century Gothic"/>
              <a:sym typeface="Century Gothic"/>
            </a:endParaRPr>
          </a:p>
          <a:p>
            <a:pPr indent="457200" lvl="0" marL="457200" rtl="0" algn="l">
              <a:spcBef>
                <a:spcPts val="0"/>
              </a:spcBef>
              <a:spcAft>
                <a:spcPts val="0"/>
              </a:spcAft>
              <a:buClr>
                <a:schemeClr val="dk1"/>
              </a:buClr>
              <a:buSzPts val="1100"/>
              <a:buFont typeface="Arial"/>
              <a:buNone/>
            </a:pPr>
            <a:r>
              <a:rPr lang="en-GB" sz="1200">
                <a:solidFill>
                  <a:schemeClr val="lt1"/>
                </a:solidFill>
                <a:latin typeface="Century Gothic"/>
                <a:ea typeface="Century Gothic"/>
                <a:cs typeface="Century Gothic"/>
                <a:sym typeface="Century Gothic"/>
              </a:rPr>
              <a:t>Visitors/Exhibitions - A. Naomi R. Naomi + Kerri + intern(s)</a:t>
            </a:r>
            <a:endParaRPr sz="1200">
              <a:solidFill>
                <a:schemeClr val="lt1"/>
              </a:solidFill>
              <a:latin typeface="Century Gothic"/>
              <a:ea typeface="Century Gothic"/>
              <a:cs typeface="Century Gothic"/>
              <a:sym typeface="Century Gothic"/>
            </a:endParaRPr>
          </a:p>
          <a:p>
            <a:pPr indent="457200" lvl="0" marL="457200" rtl="0" algn="l">
              <a:spcBef>
                <a:spcPts val="0"/>
              </a:spcBef>
              <a:spcAft>
                <a:spcPts val="0"/>
              </a:spcAft>
              <a:buClr>
                <a:schemeClr val="dk1"/>
              </a:buClr>
              <a:buSzPts val="1100"/>
              <a:buFont typeface="Arial"/>
              <a:buNone/>
            </a:pPr>
            <a:r>
              <a:rPr lang="en-GB" sz="1200">
                <a:solidFill>
                  <a:schemeClr val="lt1"/>
                </a:solidFill>
                <a:latin typeface="Century Gothic"/>
                <a:ea typeface="Century Gothic"/>
                <a:cs typeface="Century Gothic"/>
                <a:sym typeface="Century Gothic"/>
              </a:rPr>
              <a:t>Education - A Maria, R. Adam, Hannah, + intern(s)</a:t>
            </a:r>
            <a:endParaRPr sz="1200">
              <a:solidFill>
                <a:schemeClr val="lt1"/>
              </a:solidFill>
              <a:latin typeface="Century Gothic"/>
              <a:ea typeface="Century Gothic"/>
              <a:cs typeface="Century Gothic"/>
              <a:sym typeface="Century Gothic"/>
            </a:endParaRPr>
          </a:p>
          <a:p>
            <a:pPr indent="457200" lvl="0" marL="457200" rtl="0" algn="l">
              <a:spcBef>
                <a:spcPts val="0"/>
              </a:spcBef>
              <a:spcAft>
                <a:spcPts val="0"/>
              </a:spcAft>
              <a:buClr>
                <a:schemeClr val="dk1"/>
              </a:buClr>
              <a:buSzPts val="1100"/>
              <a:buFont typeface="Arial"/>
              <a:buNone/>
            </a:pPr>
            <a:r>
              <a:rPr lang="en-GB" sz="1200">
                <a:solidFill>
                  <a:schemeClr val="lt1"/>
                </a:solidFill>
                <a:latin typeface="Century Gothic"/>
                <a:ea typeface="Century Gothic"/>
                <a:cs typeface="Century Gothic"/>
                <a:sym typeface="Century Gothic"/>
              </a:rPr>
              <a:t>Community - A. Maria R: Linda</a:t>
            </a:r>
            <a:endParaRPr sz="1200">
              <a:solidFill>
                <a:schemeClr val="lt1"/>
              </a:solidFill>
              <a:latin typeface="Century Gothic"/>
              <a:ea typeface="Century Gothic"/>
              <a:cs typeface="Century Gothic"/>
              <a:sym typeface="Century Gothic"/>
            </a:endParaRPr>
          </a:p>
          <a:p>
            <a:pPr indent="0" lvl="0" marL="457200" rtl="0" algn="l">
              <a:spcBef>
                <a:spcPts val="0"/>
              </a:spcBef>
              <a:spcAft>
                <a:spcPts val="0"/>
              </a:spcAft>
              <a:buClr>
                <a:schemeClr val="dk1"/>
              </a:buClr>
              <a:buSzPts val="1100"/>
              <a:buFont typeface="Arial"/>
              <a:buNone/>
            </a:pPr>
            <a:r>
              <a:rPr lang="en-GB" sz="1200">
                <a:solidFill>
                  <a:schemeClr val="lt1"/>
                </a:solidFill>
                <a:latin typeface="Century Gothic"/>
                <a:ea typeface="Century Gothic"/>
                <a:cs typeface="Century Gothic"/>
                <a:sym typeface="Century Gothic"/>
              </a:rPr>
              <a:t>Innovation - A. Jill R. Jill </a:t>
            </a:r>
            <a:endParaRPr sz="1200">
              <a:solidFill>
                <a:schemeClr val="lt1"/>
              </a:solidFill>
              <a:latin typeface="Century Gothic"/>
              <a:ea typeface="Century Gothic"/>
              <a:cs typeface="Century Gothic"/>
              <a:sym typeface="Century Gothic"/>
            </a:endParaRPr>
          </a:p>
          <a:p>
            <a:pPr indent="0" lvl="0" marL="457200" rtl="0" algn="l">
              <a:spcBef>
                <a:spcPts val="0"/>
              </a:spcBef>
              <a:spcAft>
                <a:spcPts val="0"/>
              </a:spcAft>
              <a:buClr>
                <a:schemeClr val="dk1"/>
              </a:buClr>
              <a:buSzPts val="1100"/>
              <a:buFont typeface="Arial"/>
              <a:buNone/>
            </a:pPr>
            <a:r>
              <a:rPr lang="en-GB" sz="1200">
                <a:solidFill>
                  <a:schemeClr val="lt1"/>
                </a:solidFill>
                <a:latin typeface="Century Gothic"/>
                <a:ea typeface="Century Gothic"/>
                <a:cs typeface="Century Gothic"/>
                <a:sym typeface="Century Gothic"/>
              </a:rPr>
              <a:t>Funding - A. Jill R. Rosemarie &amp; Joni</a:t>
            </a:r>
            <a:endParaRPr sz="1200">
              <a:solidFill>
                <a:schemeClr val="lt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t/>
            </a:r>
            <a:endParaRPr sz="1200">
              <a:solidFill>
                <a:schemeClr val="lt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lang="en-GB" sz="1200">
                <a:solidFill>
                  <a:schemeClr val="lt1"/>
                </a:solidFill>
                <a:latin typeface="Century Gothic"/>
                <a:ea typeface="Century Gothic"/>
                <a:cs typeface="Century Gothic"/>
                <a:sym typeface="Century Gothic"/>
              </a:rPr>
              <a:t>	</a:t>
            </a:r>
            <a:r>
              <a:rPr b="1" lang="en-GB" sz="1200">
                <a:solidFill>
                  <a:schemeClr val="lt1"/>
                </a:solidFill>
                <a:latin typeface="Century Gothic"/>
                <a:ea typeface="Century Gothic"/>
                <a:cs typeface="Century Gothic"/>
                <a:sym typeface="Century Gothic"/>
              </a:rPr>
              <a:t>Enablers</a:t>
            </a:r>
            <a:endParaRPr b="1" sz="1200">
              <a:solidFill>
                <a:schemeClr val="lt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b="1" lang="en-GB" sz="1200">
                <a:solidFill>
                  <a:schemeClr val="lt1"/>
                </a:solidFill>
                <a:latin typeface="Century Gothic"/>
                <a:ea typeface="Century Gothic"/>
                <a:cs typeface="Century Gothic"/>
                <a:sym typeface="Century Gothic"/>
              </a:rPr>
              <a:t>	</a:t>
            </a:r>
            <a:r>
              <a:rPr lang="en-GB" sz="1200">
                <a:solidFill>
                  <a:schemeClr val="lt1"/>
                </a:solidFill>
                <a:latin typeface="Century Gothic"/>
                <a:ea typeface="Century Gothic"/>
                <a:cs typeface="Century Gothic"/>
                <a:sym typeface="Century Gothic"/>
              </a:rPr>
              <a:t>Network: Docents - A. Joni, R. Sinead</a:t>
            </a:r>
            <a:endParaRPr sz="1200">
              <a:solidFill>
                <a:schemeClr val="lt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lang="en-GB" sz="1200">
                <a:solidFill>
                  <a:schemeClr val="lt1"/>
                </a:solidFill>
                <a:latin typeface="Century Gothic"/>
                <a:ea typeface="Century Gothic"/>
                <a:cs typeface="Century Gothic"/>
                <a:sym typeface="Century Gothic"/>
              </a:rPr>
              <a:t>			: Friends - A. Jill, R. Sian</a:t>
            </a:r>
            <a:endParaRPr sz="1200">
              <a:solidFill>
                <a:schemeClr val="lt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lang="en-GB" sz="1200">
                <a:solidFill>
                  <a:schemeClr val="lt1"/>
                </a:solidFill>
                <a:latin typeface="Century Gothic"/>
                <a:ea typeface="Century Gothic"/>
                <a:cs typeface="Century Gothic"/>
                <a:sym typeface="Century Gothic"/>
              </a:rPr>
              <a:t>	Collaboration: Partnering -A. Jill, R. Jill (and Priority Responsibles)</a:t>
            </a:r>
            <a:endParaRPr sz="1200">
              <a:solidFill>
                <a:schemeClr val="lt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lang="en-GB" sz="1200">
                <a:solidFill>
                  <a:schemeClr val="lt1"/>
                </a:solidFill>
                <a:latin typeface="Century Gothic"/>
                <a:ea typeface="Century Gothic"/>
                <a:cs typeface="Century Gothic"/>
                <a:sym typeface="Century Gothic"/>
              </a:rPr>
              <a:t>			: Planning A. Jill, R. Priority responsibles</a:t>
            </a:r>
            <a:endParaRPr sz="1200">
              <a:solidFill>
                <a:schemeClr val="lt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lang="en-GB" sz="1200">
                <a:solidFill>
                  <a:schemeClr val="lt1"/>
                </a:solidFill>
                <a:latin typeface="Century Gothic"/>
                <a:ea typeface="Century Gothic"/>
                <a:cs typeface="Century Gothic"/>
                <a:sym typeface="Century Gothic"/>
              </a:rPr>
              <a:t>	Building: New projects: A. Naomi, R.Naomi </a:t>
            </a:r>
            <a:endParaRPr sz="1200">
              <a:solidFill>
                <a:schemeClr val="lt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lang="en-GB" sz="1200">
                <a:solidFill>
                  <a:schemeClr val="lt1"/>
                </a:solidFill>
                <a:latin typeface="Century Gothic"/>
                <a:ea typeface="Century Gothic"/>
                <a:cs typeface="Century Gothic"/>
                <a:sym typeface="Century Gothic"/>
              </a:rPr>
              <a:t>			: Maintenance A. Naomi, R. Kerri</a:t>
            </a:r>
            <a:endParaRPr sz="1200">
              <a:solidFill>
                <a:schemeClr val="lt1"/>
              </a:solidFill>
              <a:latin typeface="Century Gothic"/>
              <a:ea typeface="Century Gothic"/>
              <a:cs typeface="Century Gothic"/>
              <a:sym typeface="Century Gothic"/>
            </a:endParaRPr>
          </a:p>
          <a:p>
            <a:pPr indent="457200" lvl="0" marL="0" rtl="0" algn="l">
              <a:spcBef>
                <a:spcPts val="0"/>
              </a:spcBef>
              <a:spcAft>
                <a:spcPts val="0"/>
              </a:spcAft>
              <a:buClr>
                <a:schemeClr val="dk1"/>
              </a:buClr>
              <a:buSzPts val="1100"/>
              <a:buFont typeface="Arial"/>
              <a:buNone/>
            </a:pPr>
            <a:r>
              <a:rPr lang="en-GB" sz="1200">
                <a:solidFill>
                  <a:schemeClr val="lt1"/>
                </a:solidFill>
                <a:latin typeface="Century Gothic"/>
                <a:ea typeface="Century Gothic"/>
                <a:cs typeface="Century Gothic"/>
                <a:sym typeface="Century Gothic"/>
              </a:rPr>
              <a:t>Administration &amp; Events: A. JIll, R. Kerri</a:t>
            </a:r>
            <a:endParaRPr sz="1200">
              <a:solidFill>
                <a:schemeClr val="lt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lang="en-GB" sz="1200">
                <a:solidFill>
                  <a:schemeClr val="lt1"/>
                </a:solidFill>
                <a:latin typeface="Century Gothic"/>
                <a:ea typeface="Century Gothic"/>
                <a:cs typeface="Century Gothic"/>
                <a:sym typeface="Century Gothic"/>
              </a:rPr>
              <a:t>	Finance: A. Jill, R. Jill - </a:t>
            </a:r>
            <a:r>
              <a:rPr i="1" lang="en-GB" sz="1200">
                <a:solidFill>
                  <a:schemeClr val="lt1"/>
                </a:solidFill>
                <a:latin typeface="Century Gothic"/>
                <a:ea typeface="Century Gothic"/>
                <a:cs typeface="Century Gothic"/>
                <a:sym typeface="Century Gothic"/>
              </a:rPr>
              <a:t>outsourced</a:t>
            </a:r>
            <a:endParaRPr sz="1200">
              <a:solidFill>
                <a:schemeClr val="lt1"/>
              </a:solidFill>
              <a:latin typeface="Century Gothic"/>
              <a:ea typeface="Century Gothic"/>
              <a:cs typeface="Century Gothic"/>
              <a:sym typeface="Century Gothic"/>
            </a:endParaRPr>
          </a:p>
          <a:p>
            <a:pPr indent="0" lvl="0" marL="457200" rtl="0" algn="l">
              <a:spcBef>
                <a:spcPts val="0"/>
              </a:spcBef>
              <a:spcAft>
                <a:spcPts val="0"/>
              </a:spcAft>
              <a:buClr>
                <a:schemeClr val="dk1"/>
              </a:buClr>
              <a:buSzPts val="1100"/>
              <a:buFont typeface="Arial"/>
              <a:buNone/>
            </a:pPr>
            <a:r>
              <a:rPr lang="en-GB" sz="1200">
                <a:solidFill>
                  <a:schemeClr val="lt1"/>
                </a:solidFill>
                <a:latin typeface="Century Gothic"/>
                <a:ea typeface="Century Gothic"/>
                <a:cs typeface="Century Gothic"/>
                <a:sym typeface="Century Gothic"/>
              </a:rPr>
              <a:t>Marketing - A. Jill R. Alisson + intern</a:t>
            </a:r>
            <a:endParaRPr sz="1200">
              <a:solidFill>
                <a:schemeClr val="lt1"/>
              </a:solidFill>
              <a:latin typeface="Century Gothic"/>
              <a:ea typeface="Century Gothic"/>
              <a:cs typeface="Century Gothic"/>
              <a:sym typeface="Century Gothic"/>
            </a:endParaRPr>
          </a:p>
          <a:p>
            <a:pPr indent="0" lvl="0" marL="457200" rtl="0" algn="l">
              <a:spcBef>
                <a:spcPts val="0"/>
              </a:spcBef>
              <a:spcAft>
                <a:spcPts val="0"/>
              </a:spcAft>
              <a:buClr>
                <a:schemeClr val="dk1"/>
              </a:buClr>
              <a:buSzPts val="1100"/>
              <a:buFont typeface="Arial"/>
              <a:buNone/>
            </a:pPr>
            <a:r>
              <a:rPr lang="en-GB" sz="1200">
                <a:solidFill>
                  <a:schemeClr val="lt1"/>
                </a:solidFill>
                <a:latin typeface="Century Gothic"/>
                <a:ea typeface="Century Gothic"/>
                <a:cs typeface="Century Gothic"/>
                <a:sym typeface="Century Gothic"/>
              </a:rPr>
              <a:t>Front of house - A. Joni. R. Joni + Jackie, Declan &amp; Sinead</a:t>
            </a:r>
            <a:endParaRPr sz="1200">
              <a:solidFill>
                <a:schemeClr val="lt1"/>
              </a:solidFill>
              <a:latin typeface="Century Gothic"/>
              <a:ea typeface="Century Gothic"/>
              <a:cs typeface="Century Gothic"/>
              <a:sym typeface="Century Gothic"/>
            </a:endParaRPr>
          </a:p>
          <a:p>
            <a:pPr indent="0" lvl="0" marL="457200" rtl="0" algn="l">
              <a:spcBef>
                <a:spcPts val="0"/>
              </a:spcBef>
              <a:spcAft>
                <a:spcPts val="0"/>
              </a:spcAft>
              <a:buClr>
                <a:schemeClr val="dk1"/>
              </a:buClr>
              <a:buSzPts val="1100"/>
              <a:buFont typeface="Arial"/>
              <a:buNone/>
            </a:pPr>
            <a:r>
              <a:t/>
            </a:r>
            <a:endParaRPr>
              <a:solidFill>
                <a:schemeClr val="lt1"/>
              </a:solidFill>
              <a:latin typeface="Open Sans"/>
              <a:ea typeface="Open Sans"/>
              <a:cs typeface="Open Sans"/>
              <a:sym typeface="Open Sans"/>
            </a:endParaRPr>
          </a:p>
          <a:p>
            <a:pPr indent="0" lvl="0" marL="457200" rtl="0" algn="l">
              <a:spcBef>
                <a:spcPts val="0"/>
              </a:spcBef>
              <a:spcAft>
                <a:spcPts val="0"/>
              </a:spcAft>
              <a:buClr>
                <a:schemeClr val="dk1"/>
              </a:buClr>
              <a:buSzPts val="1100"/>
              <a:buFont typeface="Arial"/>
              <a:buNone/>
            </a:pPr>
            <a:r>
              <a:t/>
            </a:r>
            <a:endParaRPr>
              <a:solidFill>
                <a:schemeClr val="lt1"/>
              </a:solidFill>
              <a:latin typeface="Open Sans"/>
              <a:ea typeface="Open Sans"/>
              <a:cs typeface="Open Sans"/>
              <a:sym typeface="Open Sans"/>
            </a:endParaRPr>
          </a:p>
          <a:p>
            <a:pPr indent="0" lvl="0" marL="457200" rtl="0" algn="l">
              <a:spcBef>
                <a:spcPts val="0"/>
              </a:spcBef>
              <a:spcAft>
                <a:spcPts val="0"/>
              </a:spcAft>
              <a:buClr>
                <a:schemeClr val="dk1"/>
              </a:buClr>
              <a:buSzPts val="1100"/>
              <a:buFont typeface="Arial"/>
              <a:buNone/>
            </a:pPr>
            <a:r>
              <a:rPr b="1" lang="en-GB">
                <a:solidFill>
                  <a:schemeClr val="lt1"/>
                </a:solidFill>
                <a:latin typeface="Open Sans"/>
                <a:ea typeface="Open Sans"/>
                <a:cs typeface="Open Sans"/>
                <a:sym typeface="Open Sans"/>
              </a:rPr>
              <a:t>Total FTE = 9 + 5 PTE </a:t>
            </a:r>
            <a:r>
              <a:rPr i="1" lang="en-GB">
                <a:solidFill>
                  <a:schemeClr val="lt1"/>
                </a:solidFill>
                <a:latin typeface="Open Sans"/>
                <a:ea typeface="Open Sans"/>
                <a:cs typeface="Open Sans"/>
                <a:sym typeface="Open Sans"/>
              </a:rPr>
              <a:t>(approx 1.7 FTE) &amp; Interns</a:t>
            </a:r>
            <a:endParaRPr i="1">
              <a:solidFill>
                <a:schemeClr val="lt1"/>
              </a:solidFill>
              <a:latin typeface="Open Sans"/>
              <a:ea typeface="Open Sans"/>
              <a:cs typeface="Open Sans"/>
              <a:sym typeface="Open Sans"/>
            </a:endParaRPr>
          </a:p>
          <a:p>
            <a:pPr indent="0" lvl="0" marL="457200" rtl="0" algn="l">
              <a:spcBef>
                <a:spcPts val="0"/>
              </a:spcBef>
              <a:spcAft>
                <a:spcPts val="0"/>
              </a:spcAft>
              <a:buClr>
                <a:schemeClr val="dk1"/>
              </a:buClr>
              <a:buSzPts val="1100"/>
              <a:buFont typeface="Arial"/>
              <a:buNone/>
            </a:pPr>
            <a:r>
              <a:rPr i="1" lang="en-GB">
                <a:solidFill>
                  <a:schemeClr val="lt1"/>
                </a:solidFill>
                <a:latin typeface="Open Sans"/>
                <a:ea typeface="Open Sans"/>
                <a:cs typeface="Open Sans"/>
                <a:sym typeface="Open Sans"/>
              </a:rPr>
              <a:t>[2019 = 9 +3]</a:t>
            </a:r>
            <a:endParaRPr i="1">
              <a:solidFill>
                <a:schemeClr val="lt1"/>
              </a:solidFill>
              <a:latin typeface="Open Sans"/>
              <a:ea typeface="Open Sans"/>
              <a:cs typeface="Open Sans"/>
              <a:sym typeface="Open Sans"/>
            </a:endParaRPr>
          </a:p>
          <a:p>
            <a:pPr indent="0" lvl="0" marL="457200" rtl="0" algn="l">
              <a:spcBef>
                <a:spcPts val="0"/>
              </a:spcBef>
              <a:spcAft>
                <a:spcPts val="0"/>
              </a:spcAft>
              <a:buClr>
                <a:schemeClr val="dk1"/>
              </a:buClr>
              <a:buSzPts val="1100"/>
              <a:buFont typeface="Arial"/>
              <a:buNone/>
            </a:pPr>
            <a:r>
              <a:t/>
            </a:r>
            <a:endParaRPr>
              <a:solidFill>
                <a:schemeClr val="lt1"/>
              </a:solidFill>
              <a:latin typeface="Open Sans"/>
              <a:ea typeface="Open Sans"/>
              <a:cs typeface="Open Sans"/>
              <a:sym typeface="Open Sans"/>
            </a:endParaRPr>
          </a:p>
          <a:p>
            <a:pPr indent="0" lvl="0" marL="0" rtl="0" algn="l">
              <a:spcBef>
                <a:spcPts val="0"/>
              </a:spcBef>
              <a:spcAft>
                <a:spcPts val="0"/>
              </a:spcAft>
              <a:buNone/>
            </a:pPr>
            <a:r>
              <a:t/>
            </a:r>
            <a:endParaRPr b="1" sz="1200">
              <a:solidFill>
                <a:srgbClr val="FFFFFF"/>
              </a:solidFill>
              <a:latin typeface="Century Gothic"/>
              <a:ea typeface="Century Gothic"/>
              <a:cs typeface="Century Gothic"/>
              <a:sym typeface="Century Gothic"/>
            </a:endParaRPr>
          </a:p>
        </p:txBody>
      </p:sp>
      <p:sp>
        <p:nvSpPr>
          <p:cNvPr id="390" name="Google Shape;390;p48"/>
          <p:cNvSpPr txBox="1"/>
          <p:nvPr>
            <p:ph idx="12" type="sldNum"/>
          </p:nvPr>
        </p:nvSpPr>
        <p:spPr>
          <a:xfrm>
            <a:off x="8472458" y="3497413"/>
            <a:ext cx="548700" cy="295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GB"/>
              <a:t>‹#›</a:t>
            </a:fld>
            <a:endParaRPr/>
          </a:p>
        </p:txBody>
      </p:sp>
      <p:sp>
        <p:nvSpPr>
          <p:cNvPr id="391" name="Google Shape;391;p48"/>
          <p:cNvSpPr txBox="1"/>
          <p:nvPr/>
        </p:nvSpPr>
        <p:spPr>
          <a:xfrm>
            <a:off x="6179425" y="1578000"/>
            <a:ext cx="2627400" cy="1987500"/>
          </a:xfrm>
          <a:prstGeom prst="rect">
            <a:avLst/>
          </a:prstGeom>
          <a:noFill/>
          <a:ln cap="flat" cmpd="sng" w="2857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rPr b="1" lang="en-GB" sz="2400">
                <a:solidFill>
                  <a:schemeClr val="lt1"/>
                </a:solidFill>
                <a:latin typeface="Open Sans"/>
                <a:ea typeface="Open Sans"/>
                <a:cs typeface="Open Sans"/>
                <a:sym typeface="Open Sans"/>
              </a:rPr>
              <a:t>R</a:t>
            </a:r>
            <a:r>
              <a:rPr lang="en-GB" sz="2400">
                <a:solidFill>
                  <a:schemeClr val="lt1"/>
                </a:solidFill>
                <a:latin typeface="Open Sans"/>
                <a:ea typeface="Open Sans"/>
                <a:cs typeface="Open Sans"/>
                <a:sym typeface="Open Sans"/>
              </a:rPr>
              <a:t>esponsible </a:t>
            </a:r>
            <a:endParaRPr sz="2400">
              <a:solidFill>
                <a:schemeClr val="lt1"/>
              </a:solidFill>
              <a:latin typeface="Open Sans"/>
              <a:ea typeface="Open Sans"/>
              <a:cs typeface="Open Sans"/>
              <a:sym typeface="Open Sans"/>
            </a:endParaRPr>
          </a:p>
          <a:p>
            <a:pPr indent="0" lvl="0" marL="457200" rtl="0" algn="l">
              <a:lnSpc>
                <a:spcPct val="115000"/>
              </a:lnSpc>
              <a:spcBef>
                <a:spcPts val="0"/>
              </a:spcBef>
              <a:spcAft>
                <a:spcPts val="0"/>
              </a:spcAft>
              <a:buNone/>
            </a:pPr>
            <a:r>
              <a:rPr b="1" lang="en-GB" sz="2400">
                <a:solidFill>
                  <a:schemeClr val="lt1"/>
                </a:solidFill>
                <a:latin typeface="Open Sans"/>
                <a:ea typeface="Open Sans"/>
                <a:cs typeface="Open Sans"/>
                <a:sym typeface="Open Sans"/>
              </a:rPr>
              <a:t>A</a:t>
            </a:r>
            <a:r>
              <a:rPr lang="en-GB" sz="2400">
                <a:solidFill>
                  <a:schemeClr val="lt1"/>
                </a:solidFill>
                <a:latin typeface="Open Sans"/>
                <a:ea typeface="Open Sans"/>
                <a:cs typeface="Open Sans"/>
                <a:sym typeface="Open Sans"/>
              </a:rPr>
              <a:t>ccountable</a:t>
            </a:r>
            <a:endParaRPr sz="2400">
              <a:solidFill>
                <a:schemeClr val="lt1"/>
              </a:solidFill>
              <a:latin typeface="Open Sans"/>
              <a:ea typeface="Open Sans"/>
              <a:cs typeface="Open Sans"/>
              <a:sym typeface="Open Sans"/>
            </a:endParaRPr>
          </a:p>
          <a:p>
            <a:pPr indent="0" lvl="0" marL="457200" rtl="0" algn="l">
              <a:lnSpc>
                <a:spcPct val="115000"/>
              </a:lnSpc>
              <a:spcBef>
                <a:spcPts val="0"/>
              </a:spcBef>
              <a:spcAft>
                <a:spcPts val="0"/>
              </a:spcAft>
              <a:buNone/>
            </a:pPr>
            <a:r>
              <a:rPr b="1" lang="en-GB" sz="2400">
                <a:solidFill>
                  <a:schemeClr val="lt1"/>
                </a:solidFill>
                <a:latin typeface="Open Sans"/>
                <a:ea typeface="Open Sans"/>
                <a:cs typeface="Open Sans"/>
                <a:sym typeface="Open Sans"/>
              </a:rPr>
              <a:t>C</a:t>
            </a:r>
            <a:r>
              <a:rPr lang="en-GB" sz="2400">
                <a:solidFill>
                  <a:schemeClr val="lt1"/>
                </a:solidFill>
                <a:latin typeface="Open Sans"/>
                <a:ea typeface="Open Sans"/>
                <a:cs typeface="Open Sans"/>
                <a:sym typeface="Open Sans"/>
              </a:rPr>
              <a:t>onsulted</a:t>
            </a:r>
            <a:endParaRPr sz="2400">
              <a:solidFill>
                <a:schemeClr val="lt1"/>
              </a:solidFill>
              <a:latin typeface="Open Sans"/>
              <a:ea typeface="Open Sans"/>
              <a:cs typeface="Open Sans"/>
              <a:sym typeface="Open Sans"/>
            </a:endParaRPr>
          </a:p>
          <a:p>
            <a:pPr indent="0" lvl="0" marL="457200" rtl="0" algn="l">
              <a:lnSpc>
                <a:spcPct val="115000"/>
              </a:lnSpc>
              <a:spcBef>
                <a:spcPts val="0"/>
              </a:spcBef>
              <a:spcAft>
                <a:spcPts val="0"/>
              </a:spcAft>
              <a:buNone/>
            </a:pPr>
            <a:r>
              <a:rPr b="1" lang="en-GB" sz="2400">
                <a:solidFill>
                  <a:schemeClr val="lt1"/>
                </a:solidFill>
                <a:latin typeface="Open Sans"/>
                <a:ea typeface="Open Sans"/>
                <a:cs typeface="Open Sans"/>
                <a:sym typeface="Open Sans"/>
              </a:rPr>
              <a:t>I</a:t>
            </a:r>
            <a:r>
              <a:rPr lang="en-GB" sz="2400">
                <a:solidFill>
                  <a:schemeClr val="lt1"/>
                </a:solidFill>
                <a:latin typeface="Open Sans"/>
                <a:ea typeface="Open Sans"/>
                <a:cs typeface="Open Sans"/>
                <a:sym typeface="Open Sans"/>
              </a:rPr>
              <a:t>nformed</a:t>
            </a:r>
            <a:endParaRPr sz="2400">
              <a:solidFill>
                <a:schemeClr val="lt1"/>
              </a:solidFill>
              <a:latin typeface="Open Sans"/>
              <a:ea typeface="Open Sans"/>
              <a:cs typeface="Open Sans"/>
              <a:sym typeface="Open Sans"/>
            </a:endParaRPr>
          </a:p>
          <a:p>
            <a:pPr indent="0" lvl="0" marL="2956049" rtl="0" algn="l">
              <a:lnSpc>
                <a:spcPct val="115000"/>
              </a:lnSpc>
              <a:spcBef>
                <a:spcPts val="0"/>
              </a:spcBef>
              <a:spcAft>
                <a:spcPts val="0"/>
              </a:spcAft>
              <a:buNone/>
            </a:pPr>
            <a:r>
              <a:t/>
            </a:r>
            <a:endParaRPr sz="24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2400">
              <a:solidFill>
                <a:schemeClr val="lt1"/>
              </a:solidFill>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6"/>
          <p:cNvSpPr txBox="1"/>
          <p:nvPr>
            <p:ph type="title"/>
          </p:nvPr>
        </p:nvSpPr>
        <p:spPr>
          <a:xfrm>
            <a:off x="311700" y="350650"/>
            <a:ext cx="8520600" cy="572700"/>
          </a:xfrm>
          <a:prstGeom prst="rect">
            <a:avLst/>
          </a:prstGeom>
          <a:effectLst>
            <a:outerShdw blurRad="57150" rotWithShape="0" algn="bl" dir="5400000" dist="19050">
              <a:srgbClr val="0000FF">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GB">
                <a:solidFill>
                  <a:schemeClr val="lt1"/>
                </a:solidFill>
                <a:latin typeface="Century Gothic"/>
                <a:ea typeface="Century Gothic"/>
                <a:cs typeface="Century Gothic"/>
                <a:sym typeface="Century Gothic"/>
              </a:rPr>
              <a:t>Priority 1: Collections : Objective 1 &amp; 2 </a:t>
            </a:r>
            <a:endParaRPr>
              <a:solidFill>
                <a:schemeClr val="lt1"/>
              </a:solidFill>
              <a:latin typeface="Century Gothic"/>
              <a:ea typeface="Century Gothic"/>
              <a:cs typeface="Century Gothic"/>
              <a:sym typeface="Century Gothic"/>
            </a:endParaRPr>
          </a:p>
        </p:txBody>
      </p:sp>
      <p:sp>
        <p:nvSpPr>
          <p:cNvPr id="81" name="Google Shape;81;p16"/>
          <p:cNvSpPr txBox="1"/>
          <p:nvPr/>
        </p:nvSpPr>
        <p:spPr>
          <a:xfrm>
            <a:off x="3845275" y="4236550"/>
            <a:ext cx="3192000" cy="39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lt1"/>
              </a:solidFill>
              <a:latin typeface="Century Gothic"/>
              <a:ea typeface="Century Gothic"/>
              <a:cs typeface="Century Gothic"/>
              <a:sym typeface="Century Gothic"/>
            </a:endParaRPr>
          </a:p>
        </p:txBody>
      </p:sp>
      <p:sp>
        <p:nvSpPr>
          <p:cNvPr id="82" name="Google Shape;82;p16"/>
          <p:cNvSpPr txBox="1"/>
          <p:nvPr>
            <p:ph idx="1" type="body"/>
          </p:nvPr>
        </p:nvSpPr>
        <p:spPr>
          <a:xfrm>
            <a:off x="5081050" y="1160675"/>
            <a:ext cx="3837000" cy="3695100"/>
          </a:xfrm>
          <a:prstGeom prst="rect">
            <a:avLst/>
          </a:prstGeom>
        </p:spPr>
        <p:txBody>
          <a:bodyPr anchorCtr="0" anchor="t" bIns="91425" lIns="91425" spcFirstLastPara="1" rIns="91425" wrap="square" tIns="91425">
            <a:noAutofit/>
          </a:bodyPr>
          <a:lstStyle/>
          <a:p>
            <a:pPr indent="0" lvl="0" marL="457200" rtl="0" algn="l">
              <a:lnSpc>
                <a:spcPct val="100000"/>
              </a:lnSpc>
              <a:spcBef>
                <a:spcPts val="0"/>
              </a:spcBef>
              <a:spcAft>
                <a:spcPts val="0"/>
              </a:spcAft>
              <a:buNone/>
            </a:pPr>
            <a:r>
              <a:rPr b="1" lang="en-GB" sz="1900">
                <a:solidFill>
                  <a:schemeClr val="lt1"/>
                </a:solidFill>
                <a:latin typeface="Century Gothic"/>
                <a:ea typeface="Century Gothic"/>
                <a:cs typeface="Century Gothic"/>
                <a:sym typeface="Century Gothic"/>
              </a:rPr>
              <a:t>Collection Digitisation:</a:t>
            </a:r>
            <a:endParaRPr b="1" sz="1900">
              <a:solidFill>
                <a:schemeClr val="lt1"/>
              </a:solidFill>
              <a:latin typeface="Century Gothic"/>
              <a:ea typeface="Century Gothic"/>
              <a:cs typeface="Century Gothic"/>
              <a:sym typeface="Century Gothic"/>
            </a:endParaRPr>
          </a:p>
          <a:p>
            <a:pPr indent="-349250" lvl="0" marL="457200" rtl="0" algn="l">
              <a:lnSpc>
                <a:spcPct val="100000"/>
              </a:lnSpc>
              <a:spcBef>
                <a:spcPts val="0"/>
              </a:spcBef>
              <a:spcAft>
                <a:spcPts val="0"/>
              </a:spcAft>
              <a:buClr>
                <a:schemeClr val="lt1"/>
              </a:buClr>
              <a:buSzPts val="1900"/>
              <a:buFont typeface="Century Gothic"/>
              <a:buAutoNum type="arabicPeriod"/>
            </a:pPr>
            <a:r>
              <a:rPr lang="en-GB">
                <a:solidFill>
                  <a:schemeClr val="lt1"/>
                </a:solidFill>
                <a:latin typeface="Century Gothic"/>
                <a:ea typeface="Century Gothic"/>
                <a:cs typeface="Century Gothic"/>
                <a:sym typeface="Century Gothic"/>
              </a:rPr>
              <a:t>100 more (baseline end 2019) objects rendered as 2D &amp; 3D </a:t>
            </a:r>
            <a:r>
              <a:rPr lang="en-GB">
                <a:solidFill>
                  <a:schemeClr val="lt1"/>
                </a:solidFill>
                <a:latin typeface="Century Gothic"/>
                <a:ea typeface="Century Gothic"/>
                <a:cs typeface="Century Gothic"/>
                <a:sym typeface="Century Gothic"/>
              </a:rPr>
              <a:t>Digitizations</a:t>
            </a:r>
            <a:endParaRPr sz="1900">
              <a:solidFill>
                <a:schemeClr val="lt1"/>
              </a:solidFill>
              <a:latin typeface="Century Gothic"/>
              <a:ea typeface="Century Gothic"/>
              <a:cs typeface="Century Gothic"/>
              <a:sym typeface="Century Gothic"/>
            </a:endParaRPr>
          </a:p>
          <a:p>
            <a:pPr indent="0" lvl="0" marL="457200" rtl="0" algn="l">
              <a:lnSpc>
                <a:spcPct val="100000"/>
              </a:lnSpc>
              <a:spcBef>
                <a:spcPts val="0"/>
              </a:spcBef>
              <a:spcAft>
                <a:spcPts val="0"/>
              </a:spcAft>
              <a:buNone/>
            </a:pPr>
            <a:r>
              <a:t/>
            </a:r>
            <a:endParaRPr sz="1900">
              <a:solidFill>
                <a:schemeClr val="lt1"/>
              </a:solidFill>
              <a:latin typeface="Century Gothic"/>
              <a:ea typeface="Century Gothic"/>
              <a:cs typeface="Century Gothic"/>
              <a:sym typeface="Century Gothic"/>
            </a:endParaRPr>
          </a:p>
          <a:p>
            <a:pPr indent="0" lvl="0" marL="457200" rtl="0" algn="l">
              <a:lnSpc>
                <a:spcPct val="100000"/>
              </a:lnSpc>
              <a:spcBef>
                <a:spcPts val="0"/>
              </a:spcBef>
              <a:spcAft>
                <a:spcPts val="0"/>
              </a:spcAft>
              <a:buNone/>
            </a:pPr>
            <a:r>
              <a:rPr b="1" lang="en-GB" sz="1900">
                <a:solidFill>
                  <a:schemeClr val="lt1"/>
                </a:solidFill>
                <a:latin typeface="Century Gothic"/>
                <a:ea typeface="Century Gothic"/>
                <a:cs typeface="Century Gothic"/>
                <a:sym typeface="Century Gothic"/>
              </a:rPr>
              <a:t>Collection Management System </a:t>
            </a:r>
            <a:endParaRPr b="1" sz="1900">
              <a:solidFill>
                <a:schemeClr val="lt1"/>
              </a:solidFill>
              <a:latin typeface="Century Gothic"/>
              <a:ea typeface="Century Gothic"/>
              <a:cs typeface="Century Gothic"/>
              <a:sym typeface="Century Gothic"/>
            </a:endParaRPr>
          </a:p>
          <a:p>
            <a:pPr indent="-349250" lvl="0" marL="457200" rtl="0" algn="l">
              <a:lnSpc>
                <a:spcPct val="100000"/>
              </a:lnSpc>
              <a:spcBef>
                <a:spcPts val="0"/>
              </a:spcBef>
              <a:spcAft>
                <a:spcPts val="0"/>
              </a:spcAft>
              <a:buClr>
                <a:schemeClr val="lt1"/>
              </a:buClr>
              <a:buSzPts val="1900"/>
              <a:buFont typeface="Century Gothic"/>
              <a:buAutoNum type="arabicPeriod"/>
            </a:pPr>
            <a:r>
              <a:rPr lang="en-GB">
                <a:solidFill>
                  <a:schemeClr val="lt1"/>
                </a:solidFill>
                <a:latin typeface="Century Gothic"/>
                <a:ea typeface="Century Gothic"/>
                <a:cs typeface="Century Gothic"/>
                <a:sym typeface="Century Gothic"/>
              </a:rPr>
              <a:t>Large percentage of object records on new Content Management System with 500 meeting the Europeana Tier 3 quality target</a:t>
            </a:r>
            <a:endParaRPr sz="1900">
              <a:solidFill>
                <a:schemeClr val="lt1"/>
              </a:solidFill>
              <a:latin typeface="Century Gothic"/>
              <a:ea typeface="Century Gothic"/>
              <a:cs typeface="Century Gothic"/>
              <a:sym typeface="Century Gothic"/>
            </a:endParaRPr>
          </a:p>
          <a:p>
            <a:pPr indent="0" lvl="0" marL="457200" rtl="0" algn="l">
              <a:lnSpc>
                <a:spcPct val="100000"/>
              </a:lnSpc>
              <a:spcBef>
                <a:spcPts val="0"/>
              </a:spcBef>
              <a:spcAft>
                <a:spcPts val="0"/>
              </a:spcAft>
              <a:buNone/>
            </a:pPr>
            <a:r>
              <a:t/>
            </a:r>
            <a:endParaRPr sz="1900">
              <a:solidFill>
                <a:schemeClr val="lt1"/>
              </a:solidFill>
              <a:latin typeface="Century Gothic"/>
              <a:ea typeface="Century Gothic"/>
              <a:cs typeface="Century Gothic"/>
              <a:sym typeface="Century Gothic"/>
            </a:endParaRPr>
          </a:p>
          <a:p>
            <a:pPr indent="0" lvl="0" marL="457200" rtl="0" algn="l">
              <a:lnSpc>
                <a:spcPct val="100000"/>
              </a:lnSpc>
              <a:spcBef>
                <a:spcPts val="0"/>
              </a:spcBef>
              <a:spcAft>
                <a:spcPts val="0"/>
              </a:spcAft>
              <a:buNone/>
            </a:pPr>
            <a:r>
              <a:t/>
            </a:r>
            <a:endParaRPr sz="1900">
              <a:solidFill>
                <a:schemeClr val="lt1"/>
              </a:solidFill>
              <a:latin typeface="Century Gothic"/>
              <a:ea typeface="Century Gothic"/>
              <a:cs typeface="Century Gothic"/>
              <a:sym typeface="Century Gothic"/>
            </a:endParaRPr>
          </a:p>
          <a:p>
            <a:pPr indent="0" lvl="0" marL="457200" rtl="0" algn="l">
              <a:lnSpc>
                <a:spcPct val="100000"/>
              </a:lnSpc>
              <a:spcBef>
                <a:spcPts val="0"/>
              </a:spcBef>
              <a:spcAft>
                <a:spcPts val="0"/>
              </a:spcAft>
              <a:buNone/>
            </a:pPr>
            <a:r>
              <a:t/>
            </a:r>
            <a:endParaRPr sz="1900">
              <a:solidFill>
                <a:schemeClr val="lt1"/>
              </a:solidFill>
              <a:latin typeface="Century Gothic"/>
              <a:ea typeface="Century Gothic"/>
              <a:cs typeface="Century Gothic"/>
              <a:sym typeface="Century Gothic"/>
            </a:endParaRPr>
          </a:p>
          <a:p>
            <a:pPr indent="0" lvl="0" marL="457200" rtl="0" algn="l">
              <a:lnSpc>
                <a:spcPct val="100000"/>
              </a:lnSpc>
              <a:spcBef>
                <a:spcPts val="0"/>
              </a:spcBef>
              <a:spcAft>
                <a:spcPts val="0"/>
              </a:spcAft>
              <a:buNone/>
            </a:pPr>
            <a:r>
              <a:t/>
            </a:r>
            <a:endParaRPr sz="2200">
              <a:solidFill>
                <a:schemeClr val="lt1"/>
              </a:solidFill>
              <a:latin typeface="Century Gothic"/>
              <a:ea typeface="Century Gothic"/>
              <a:cs typeface="Century Gothic"/>
              <a:sym typeface="Century Gothic"/>
            </a:endParaRPr>
          </a:p>
          <a:p>
            <a:pPr indent="0" lvl="0" marL="457200" rtl="0" algn="l">
              <a:lnSpc>
                <a:spcPct val="100000"/>
              </a:lnSpc>
              <a:spcBef>
                <a:spcPts val="0"/>
              </a:spcBef>
              <a:spcAft>
                <a:spcPts val="0"/>
              </a:spcAft>
              <a:buNone/>
            </a:pPr>
            <a:r>
              <a:t/>
            </a:r>
            <a:endParaRPr sz="1600">
              <a:solidFill>
                <a:schemeClr val="lt1"/>
              </a:solidFill>
            </a:endParaRPr>
          </a:p>
        </p:txBody>
      </p:sp>
      <p:pic>
        <p:nvPicPr>
          <p:cNvPr id="83" name="Google Shape;83;p16"/>
          <p:cNvPicPr preferRelativeResize="0"/>
          <p:nvPr/>
        </p:nvPicPr>
        <p:blipFill rotWithShape="1">
          <a:blip r:embed="rId3">
            <a:alphaModFix/>
          </a:blip>
          <a:srcRect b="7281" l="0" r="26454" t="9696"/>
          <a:stretch/>
        </p:blipFill>
        <p:spPr>
          <a:xfrm>
            <a:off x="389050" y="1160675"/>
            <a:ext cx="3004549" cy="1815475"/>
          </a:xfrm>
          <a:prstGeom prst="rect">
            <a:avLst/>
          </a:prstGeom>
          <a:noFill/>
          <a:ln>
            <a:noFill/>
          </a:ln>
        </p:spPr>
      </p:pic>
      <p:sp>
        <p:nvSpPr>
          <p:cNvPr id="84" name="Google Shape;84;p16"/>
          <p:cNvSpPr txBox="1"/>
          <p:nvPr/>
        </p:nvSpPr>
        <p:spPr>
          <a:xfrm>
            <a:off x="2309100" y="2421975"/>
            <a:ext cx="5911200" cy="68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85" name="Google Shape;85;p16"/>
          <p:cNvPicPr preferRelativeResize="0"/>
          <p:nvPr/>
        </p:nvPicPr>
        <p:blipFill rotWithShape="1">
          <a:blip r:embed="rId4">
            <a:alphaModFix/>
          </a:blip>
          <a:srcRect b="25804" l="0" r="8717" t="6126"/>
          <a:stretch/>
        </p:blipFill>
        <p:spPr>
          <a:xfrm>
            <a:off x="1409875" y="2546700"/>
            <a:ext cx="3393026" cy="1689851"/>
          </a:xfrm>
          <a:prstGeom prst="rect">
            <a:avLst/>
          </a:prstGeom>
          <a:noFill/>
          <a:ln>
            <a:noFill/>
          </a:ln>
        </p:spPr>
      </p:pic>
      <p:sp>
        <p:nvSpPr>
          <p:cNvPr id="86" name="Google Shape;86;p16"/>
          <p:cNvSpPr txBox="1"/>
          <p:nvPr/>
        </p:nvSpPr>
        <p:spPr>
          <a:xfrm>
            <a:off x="543925" y="4330825"/>
            <a:ext cx="4094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chemeClr val="lt1"/>
                </a:solidFill>
                <a:latin typeface="Century Gothic"/>
                <a:ea typeface="Century Gothic"/>
                <a:cs typeface="Century Gothic"/>
                <a:sym typeface="Century Gothic"/>
              </a:rPr>
              <a:t>Above: Objects added to  Europeana in 2020.</a:t>
            </a:r>
            <a:endParaRPr sz="1200">
              <a:solidFill>
                <a:schemeClr val="lt1"/>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
                                        </p:tgtEl>
                                        <p:attrNameLst>
                                          <p:attrName>style.visibility</p:attrName>
                                        </p:attrNameLst>
                                      </p:cBhvr>
                                      <p:to>
                                        <p:strVal val="visible"/>
                                      </p:to>
                                    </p:set>
                                    <p:animEffect filter="fade" transition="in">
                                      <p:cBhvr>
                                        <p:cTn dur="1000"/>
                                        <p:tgtEl>
                                          <p:spTgt spid="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7"/>
          <p:cNvSpPr txBox="1"/>
          <p:nvPr>
            <p:ph type="title"/>
          </p:nvPr>
        </p:nvSpPr>
        <p:spPr>
          <a:xfrm>
            <a:off x="232875" y="232400"/>
            <a:ext cx="8520600" cy="572700"/>
          </a:xfrm>
          <a:prstGeom prst="rect">
            <a:avLst/>
          </a:prstGeom>
          <a:effectLst>
            <a:outerShdw blurRad="57150" rotWithShape="0" algn="bl" dir="5400000" dist="19050">
              <a:srgbClr val="0000FF">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GB">
                <a:solidFill>
                  <a:schemeClr val="lt1"/>
                </a:solidFill>
                <a:latin typeface="Century Gothic"/>
                <a:ea typeface="Century Gothic"/>
                <a:cs typeface="Century Gothic"/>
                <a:sym typeface="Century Gothic"/>
              </a:rPr>
              <a:t>Priority 1: Collections : Objective 3 &amp; 4</a:t>
            </a:r>
            <a:endParaRPr>
              <a:solidFill>
                <a:schemeClr val="lt1"/>
              </a:solidFill>
              <a:latin typeface="Century Gothic"/>
              <a:ea typeface="Century Gothic"/>
              <a:cs typeface="Century Gothic"/>
              <a:sym typeface="Century Gothic"/>
            </a:endParaRPr>
          </a:p>
        </p:txBody>
      </p:sp>
      <p:sp>
        <p:nvSpPr>
          <p:cNvPr id="92" name="Google Shape;92;p17"/>
          <p:cNvSpPr txBox="1"/>
          <p:nvPr>
            <p:ph idx="2" type="body"/>
          </p:nvPr>
        </p:nvSpPr>
        <p:spPr>
          <a:xfrm>
            <a:off x="892725" y="805100"/>
            <a:ext cx="7200900" cy="2170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1500">
              <a:solidFill>
                <a:srgbClr val="0000FF"/>
              </a:solidFill>
              <a:latin typeface="Century Gothic"/>
              <a:ea typeface="Century Gothic"/>
              <a:cs typeface="Century Gothic"/>
              <a:sym typeface="Century Gothic"/>
            </a:endParaRPr>
          </a:p>
          <a:p>
            <a:pPr indent="0" lvl="0" marL="0" rtl="0" algn="l">
              <a:lnSpc>
                <a:spcPct val="100000"/>
              </a:lnSpc>
              <a:spcBef>
                <a:spcPts val="0"/>
              </a:spcBef>
              <a:spcAft>
                <a:spcPts val="0"/>
              </a:spcAft>
              <a:buNone/>
            </a:pPr>
            <a:r>
              <a:rPr b="1" lang="en-GB">
                <a:solidFill>
                  <a:schemeClr val="lt1"/>
                </a:solidFill>
                <a:latin typeface="Century Gothic"/>
                <a:ea typeface="Century Gothic"/>
                <a:cs typeface="Century Gothic"/>
                <a:sym typeface="Century Gothic"/>
              </a:rPr>
              <a:t>3. Collection Outreach </a:t>
            </a:r>
            <a:endParaRPr b="1">
              <a:solidFill>
                <a:schemeClr val="lt1"/>
              </a:solidFill>
              <a:latin typeface="Century Gothic"/>
              <a:ea typeface="Century Gothic"/>
              <a:cs typeface="Century Gothic"/>
              <a:sym typeface="Century Gothic"/>
            </a:endParaRPr>
          </a:p>
          <a:p>
            <a:pPr indent="0" lvl="0" marL="914400" rtl="0" algn="l">
              <a:lnSpc>
                <a:spcPct val="100000"/>
              </a:lnSpc>
              <a:spcBef>
                <a:spcPts val="0"/>
              </a:spcBef>
              <a:spcAft>
                <a:spcPts val="0"/>
              </a:spcAft>
              <a:buNone/>
            </a:pPr>
            <a:r>
              <a:rPr lang="en-GB">
                <a:solidFill>
                  <a:schemeClr val="lt1"/>
                </a:solidFill>
                <a:latin typeface="Century Gothic"/>
                <a:ea typeface="Century Gothic"/>
                <a:cs typeface="Century Gothic"/>
                <a:sym typeface="Century Gothic"/>
              </a:rPr>
              <a:t>156 objects uploaded to WikiCommons &amp; Europeana</a:t>
            </a:r>
            <a:endParaRPr>
              <a:solidFill>
                <a:schemeClr val="lt1"/>
              </a:solidFill>
              <a:latin typeface="Century Gothic"/>
              <a:ea typeface="Century Gothic"/>
              <a:cs typeface="Century Gothic"/>
              <a:sym typeface="Century Gothic"/>
            </a:endParaRPr>
          </a:p>
          <a:p>
            <a:pPr indent="457200" lvl="0" marL="457200" rtl="0" algn="l">
              <a:lnSpc>
                <a:spcPct val="100000"/>
              </a:lnSpc>
              <a:spcBef>
                <a:spcPts val="0"/>
              </a:spcBef>
              <a:spcAft>
                <a:spcPts val="0"/>
              </a:spcAft>
              <a:buNone/>
            </a:pPr>
            <a:r>
              <a:rPr lang="en-GB">
                <a:solidFill>
                  <a:schemeClr val="lt1"/>
                </a:solidFill>
                <a:latin typeface="Century Gothic"/>
                <a:ea typeface="Century Gothic"/>
                <a:cs typeface="Century Gothic"/>
                <a:sym typeface="Century Gothic"/>
              </a:rPr>
              <a:t>Curated an archaeology gallery in Europeana</a:t>
            </a:r>
            <a:endParaRPr>
              <a:solidFill>
                <a:schemeClr val="lt1"/>
              </a:solidFill>
              <a:latin typeface="Century Gothic"/>
              <a:ea typeface="Century Gothic"/>
              <a:cs typeface="Century Gothic"/>
              <a:sym typeface="Century Gothic"/>
            </a:endParaRPr>
          </a:p>
          <a:p>
            <a:pPr indent="0" lvl="0" marL="457200" rtl="0" algn="l">
              <a:lnSpc>
                <a:spcPct val="100000"/>
              </a:lnSpc>
              <a:spcBef>
                <a:spcPts val="0"/>
              </a:spcBef>
              <a:spcAft>
                <a:spcPts val="0"/>
              </a:spcAft>
              <a:buNone/>
            </a:pPr>
            <a:r>
              <a:t/>
            </a:r>
            <a:endParaRPr>
              <a:solidFill>
                <a:schemeClr val="lt1"/>
              </a:solidFill>
              <a:latin typeface="Century Gothic"/>
              <a:ea typeface="Century Gothic"/>
              <a:cs typeface="Century Gothic"/>
              <a:sym typeface="Century Gothic"/>
            </a:endParaRPr>
          </a:p>
          <a:p>
            <a:pPr indent="0" lvl="0" marL="0" rtl="0" algn="l">
              <a:lnSpc>
                <a:spcPct val="100000"/>
              </a:lnSpc>
              <a:spcBef>
                <a:spcPts val="0"/>
              </a:spcBef>
              <a:spcAft>
                <a:spcPts val="0"/>
              </a:spcAft>
              <a:buNone/>
            </a:pPr>
            <a:r>
              <a:rPr b="1" lang="en-GB">
                <a:solidFill>
                  <a:schemeClr val="lt1"/>
                </a:solidFill>
                <a:latin typeface="Century Gothic"/>
                <a:ea typeface="Century Gothic"/>
                <a:cs typeface="Century Gothic"/>
                <a:sym typeface="Century Gothic"/>
              </a:rPr>
              <a:t>4. Display modernised </a:t>
            </a:r>
            <a:endParaRPr b="1">
              <a:solidFill>
                <a:schemeClr val="lt1"/>
              </a:solidFill>
              <a:latin typeface="Century Gothic"/>
              <a:ea typeface="Century Gothic"/>
              <a:cs typeface="Century Gothic"/>
              <a:sym typeface="Century Gothic"/>
            </a:endParaRPr>
          </a:p>
          <a:p>
            <a:pPr indent="0" lvl="0" marL="914400" rtl="0" algn="l">
              <a:lnSpc>
                <a:spcPct val="100000"/>
              </a:lnSpc>
              <a:spcBef>
                <a:spcPts val="0"/>
              </a:spcBef>
              <a:spcAft>
                <a:spcPts val="0"/>
              </a:spcAft>
              <a:buNone/>
            </a:pPr>
            <a:r>
              <a:rPr lang="en-GB">
                <a:solidFill>
                  <a:schemeClr val="lt1"/>
                </a:solidFill>
                <a:latin typeface="Century Gothic"/>
                <a:ea typeface="Century Gothic"/>
                <a:cs typeface="Century Gothic"/>
                <a:sym typeface="Century Gothic"/>
              </a:rPr>
              <a:t>The ambition to have one study room redesigned with digital displays and heavily reduced number of objects on display was not realised due to closure but renewed efforts were put into VR and AI investigation.</a:t>
            </a:r>
            <a:endParaRPr sz="1000">
              <a:solidFill>
                <a:schemeClr val="lt1"/>
              </a:solidFill>
              <a:latin typeface="Century Gothic"/>
              <a:ea typeface="Century Gothic"/>
              <a:cs typeface="Century Gothic"/>
              <a:sym typeface="Century Gothic"/>
            </a:endParaRPr>
          </a:p>
          <a:p>
            <a:pPr indent="0" lvl="0" marL="0" rtl="0" algn="l">
              <a:lnSpc>
                <a:spcPct val="100000"/>
              </a:lnSpc>
              <a:spcBef>
                <a:spcPts val="0"/>
              </a:spcBef>
              <a:spcAft>
                <a:spcPts val="0"/>
              </a:spcAft>
              <a:buNone/>
            </a:pPr>
            <a:r>
              <a:t/>
            </a:r>
            <a:endParaRPr sz="1200">
              <a:solidFill>
                <a:schemeClr val="lt1"/>
              </a:solidFill>
              <a:latin typeface="Century Gothic"/>
              <a:ea typeface="Century Gothic"/>
              <a:cs typeface="Century Gothic"/>
              <a:sym typeface="Century Gothic"/>
            </a:endParaRPr>
          </a:p>
          <a:p>
            <a:pPr indent="0" lvl="0" marL="0" rtl="0" algn="l">
              <a:lnSpc>
                <a:spcPct val="100000"/>
              </a:lnSpc>
              <a:spcBef>
                <a:spcPts val="0"/>
              </a:spcBef>
              <a:spcAft>
                <a:spcPts val="0"/>
              </a:spcAft>
              <a:buNone/>
            </a:pPr>
            <a:r>
              <a:t/>
            </a:r>
            <a:endParaRPr sz="1200">
              <a:solidFill>
                <a:schemeClr val="lt1"/>
              </a:solidFill>
              <a:latin typeface="Century Gothic"/>
              <a:ea typeface="Century Gothic"/>
              <a:cs typeface="Century Gothic"/>
              <a:sym typeface="Century Gothic"/>
            </a:endParaRPr>
          </a:p>
        </p:txBody>
      </p:sp>
      <p:sp>
        <p:nvSpPr>
          <p:cNvPr id="93" name="Google Shape;93;p17"/>
          <p:cNvSpPr txBox="1"/>
          <p:nvPr/>
        </p:nvSpPr>
        <p:spPr>
          <a:xfrm>
            <a:off x="4571988" y="3427975"/>
            <a:ext cx="1335300" cy="78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chemeClr val="lt1"/>
                </a:solidFill>
                <a:latin typeface="Century Gothic"/>
                <a:ea typeface="Century Gothic"/>
                <a:cs typeface="Century Gothic"/>
                <a:sym typeface="Century Gothic"/>
              </a:rPr>
              <a:t>Right: Images of objects added to WikiCommons s in 2020</a:t>
            </a:r>
            <a:r>
              <a:rPr lang="en-GB" sz="1200">
                <a:solidFill>
                  <a:schemeClr val="lt1"/>
                </a:solidFill>
                <a:latin typeface="Century Gothic"/>
                <a:ea typeface="Century Gothic"/>
                <a:cs typeface="Century Gothic"/>
                <a:sym typeface="Century Gothic"/>
              </a:rPr>
              <a:t>. </a:t>
            </a:r>
            <a:endParaRPr sz="1200">
              <a:solidFill>
                <a:schemeClr val="lt1"/>
              </a:solidFill>
              <a:latin typeface="Century Gothic"/>
              <a:ea typeface="Century Gothic"/>
              <a:cs typeface="Century Gothic"/>
              <a:sym typeface="Century Gothic"/>
            </a:endParaRPr>
          </a:p>
        </p:txBody>
      </p:sp>
      <p:pic>
        <p:nvPicPr>
          <p:cNvPr id="94" name="Google Shape;94;p17"/>
          <p:cNvPicPr preferRelativeResize="0"/>
          <p:nvPr/>
        </p:nvPicPr>
        <p:blipFill rotWithShape="1">
          <a:blip r:embed="rId3">
            <a:alphaModFix/>
          </a:blip>
          <a:srcRect b="0" l="0" r="2940" t="9836"/>
          <a:stretch/>
        </p:blipFill>
        <p:spPr>
          <a:xfrm>
            <a:off x="5794172" y="3192100"/>
            <a:ext cx="3038128" cy="1797800"/>
          </a:xfrm>
          <a:prstGeom prst="rect">
            <a:avLst/>
          </a:prstGeom>
          <a:noFill/>
          <a:ln>
            <a:noFill/>
          </a:ln>
        </p:spPr>
      </p:pic>
      <p:pic>
        <p:nvPicPr>
          <p:cNvPr id="95" name="Google Shape;95;p17"/>
          <p:cNvPicPr preferRelativeResize="0"/>
          <p:nvPr/>
        </p:nvPicPr>
        <p:blipFill>
          <a:blip r:embed="rId4">
            <a:alphaModFix/>
          </a:blip>
          <a:stretch>
            <a:fillRect/>
          </a:stretch>
        </p:blipFill>
        <p:spPr>
          <a:xfrm>
            <a:off x="311700" y="3192100"/>
            <a:ext cx="2696678" cy="1797801"/>
          </a:xfrm>
          <a:prstGeom prst="rect">
            <a:avLst/>
          </a:prstGeom>
          <a:noFill/>
          <a:ln>
            <a:noFill/>
          </a:ln>
        </p:spPr>
      </p:pic>
      <p:sp>
        <p:nvSpPr>
          <p:cNvPr id="96" name="Google Shape;96;p17"/>
          <p:cNvSpPr txBox="1"/>
          <p:nvPr/>
        </p:nvSpPr>
        <p:spPr>
          <a:xfrm>
            <a:off x="3077475" y="3283900"/>
            <a:ext cx="1211100" cy="198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chemeClr val="lt1"/>
                </a:solidFill>
                <a:latin typeface="Century Gothic"/>
                <a:ea typeface="Century Gothic"/>
                <a:cs typeface="Century Gothic"/>
                <a:sym typeface="Century Gothic"/>
              </a:rPr>
              <a:t>Left</a:t>
            </a:r>
            <a:r>
              <a:rPr lang="en-GB" sz="900">
                <a:solidFill>
                  <a:schemeClr val="lt1"/>
                </a:solidFill>
                <a:latin typeface="Century Gothic"/>
                <a:ea typeface="Century Gothic"/>
                <a:cs typeface="Century Gothic"/>
                <a:sym typeface="Century Gothic"/>
              </a:rPr>
              <a:t>: Antrim Cross | C9th |Cast Bronze | Hunt Museum | Public Domain -</a:t>
            </a:r>
            <a:endParaRPr sz="900">
              <a:solidFill>
                <a:schemeClr val="lt1"/>
              </a:solidFill>
              <a:latin typeface="Century Gothic"/>
              <a:ea typeface="Century Gothic"/>
              <a:cs typeface="Century Gothic"/>
              <a:sym typeface="Century Gothic"/>
            </a:endParaRPr>
          </a:p>
          <a:p>
            <a:pPr indent="0" lvl="0" marL="0" rtl="0" algn="l">
              <a:spcBef>
                <a:spcPts val="0"/>
              </a:spcBef>
              <a:spcAft>
                <a:spcPts val="0"/>
              </a:spcAft>
              <a:buNone/>
            </a:pPr>
            <a:r>
              <a:rPr lang="en-GB" sz="900">
                <a:solidFill>
                  <a:schemeClr val="lt1"/>
                </a:solidFill>
                <a:latin typeface="Century Gothic"/>
                <a:ea typeface="Century Gothic"/>
                <a:cs typeface="Century Gothic"/>
                <a:sym typeface="Century Gothic"/>
              </a:rPr>
              <a:t>New European Project  </a:t>
            </a:r>
            <a:endParaRPr sz="900">
              <a:solidFill>
                <a:schemeClr val="lt1"/>
              </a:solidFill>
              <a:latin typeface="Century Gothic"/>
              <a:ea typeface="Century Gothic"/>
              <a:cs typeface="Century Gothic"/>
              <a:sym typeface="Century Gothic"/>
            </a:endParaRPr>
          </a:p>
          <a:p>
            <a:pPr indent="0" lvl="0" marL="0" rtl="0" algn="l">
              <a:spcBef>
                <a:spcPts val="0"/>
              </a:spcBef>
              <a:spcAft>
                <a:spcPts val="0"/>
              </a:spcAft>
              <a:buNone/>
            </a:pPr>
            <a:r>
              <a:rPr lang="en-GB" sz="900">
                <a:solidFill>
                  <a:schemeClr val="lt1"/>
                </a:solidFill>
                <a:latin typeface="Century Gothic"/>
                <a:ea typeface="Century Gothic"/>
                <a:cs typeface="Century Gothic"/>
                <a:sym typeface="Century Gothic"/>
              </a:rPr>
              <a:t>Art of Reading in the Middle Ages €80K </a:t>
            </a:r>
            <a:endParaRPr sz="900">
              <a:solidFill>
                <a:schemeClr val="lt1"/>
              </a:solidFill>
              <a:latin typeface="Century Gothic"/>
              <a:ea typeface="Century Gothic"/>
              <a:cs typeface="Century Gothic"/>
              <a:sym typeface="Century Gothic"/>
            </a:endParaRPr>
          </a:p>
          <a:p>
            <a:pPr indent="0" lvl="0" marL="0" rtl="0" algn="l">
              <a:spcBef>
                <a:spcPts val="0"/>
              </a:spcBef>
              <a:spcAft>
                <a:spcPts val="0"/>
              </a:spcAft>
              <a:buNone/>
            </a:pPr>
            <a:r>
              <a:t/>
            </a:r>
            <a:endParaRPr sz="900">
              <a:solidFill>
                <a:schemeClr val="lt1"/>
              </a:solidFill>
              <a:latin typeface="Century Gothic"/>
              <a:ea typeface="Century Gothic"/>
              <a:cs typeface="Century Gothic"/>
              <a:sym typeface="Century Gothic"/>
            </a:endParaRPr>
          </a:p>
          <a:p>
            <a:pPr indent="0" lvl="0" marL="0" rtl="0" algn="l">
              <a:spcBef>
                <a:spcPts val="0"/>
              </a:spcBef>
              <a:spcAft>
                <a:spcPts val="0"/>
              </a:spcAft>
              <a:buNone/>
            </a:pPr>
            <a:r>
              <a:t/>
            </a:r>
            <a:endParaRPr sz="900">
              <a:solidFill>
                <a:schemeClr val="lt1"/>
              </a:solidFill>
              <a:latin typeface="Century Gothic"/>
              <a:ea typeface="Century Gothic"/>
              <a:cs typeface="Century Gothic"/>
              <a:sym typeface="Century Gothic"/>
            </a:endParaRPr>
          </a:p>
          <a:p>
            <a:pPr indent="0" lvl="0" marL="0" rtl="0" algn="l">
              <a:spcBef>
                <a:spcPts val="0"/>
              </a:spcBef>
              <a:spcAft>
                <a:spcPts val="0"/>
              </a:spcAft>
              <a:buNone/>
            </a:pPr>
            <a:r>
              <a:t/>
            </a:r>
            <a:endParaRPr sz="900">
              <a:solidFill>
                <a:schemeClr val="lt1"/>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1000"/>
                                        <p:tgtEl>
                                          <p:spTgt spid="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8"/>
          <p:cNvSpPr txBox="1"/>
          <p:nvPr>
            <p:ph type="title"/>
          </p:nvPr>
        </p:nvSpPr>
        <p:spPr>
          <a:xfrm>
            <a:off x="162450" y="78150"/>
            <a:ext cx="4152600" cy="3340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sz="4200">
                <a:solidFill>
                  <a:schemeClr val="lt1"/>
                </a:solidFill>
                <a:latin typeface="Century Gothic"/>
                <a:ea typeface="Century Gothic"/>
                <a:cs typeface="Century Gothic"/>
                <a:sym typeface="Century Gothic"/>
              </a:rPr>
              <a:t>Priority 2 Public Engagement: Visitors</a:t>
            </a:r>
            <a:endParaRPr sz="4200">
              <a:solidFill>
                <a:schemeClr val="lt1"/>
              </a:solidFill>
              <a:latin typeface="Century Gothic"/>
              <a:ea typeface="Century Gothic"/>
              <a:cs typeface="Century Gothic"/>
              <a:sym typeface="Century Gothic"/>
            </a:endParaRPr>
          </a:p>
          <a:p>
            <a:pPr indent="0" lvl="0" marL="0" rtl="0" algn="ctr">
              <a:spcBef>
                <a:spcPts val="0"/>
              </a:spcBef>
              <a:spcAft>
                <a:spcPts val="0"/>
              </a:spcAft>
              <a:buNone/>
            </a:pPr>
            <a:r>
              <a:t/>
            </a:r>
            <a:endParaRPr sz="4200">
              <a:solidFill>
                <a:schemeClr val="lt1"/>
              </a:solidFill>
              <a:latin typeface="Century Gothic"/>
              <a:ea typeface="Century Gothic"/>
              <a:cs typeface="Century Gothic"/>
              <a:sym typeface="Century Gothic"/>
            </a:endParaRPr>
          </a:p>
        </p:txBody>
      </p:sp>
      <p:sp>
        <p:nvSpPr>
          <p:cNvPr id="102" name="Google Shape;102;p18"/>
          <p:cNvSpPr/>
          <p:nvPr/>
        </p:nvSpPr>
        <p:spPr>
          <a:xfrm>
            <a:off x="4468325" y="0"/>
            <a:ext cx="4688400" cy="5143500"/>
          </a:xfrm>
          <a:prstGeom prst="rect">
            <a:avLst/>
          </a:prstGeom>
          <a:solidFill>
            <a:srgbClr val="E1E1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8"/>
          <p:cNvSpPr txBox="1"/>
          <p:nvPr/>
        </p:nvSpPr>
        <p:spPr>
          <a:xfrm>
            <a:off x="5780650" y="2419200"/>
            <a:ext cx="6795000" cy="79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04" name="Google Shape;104;p18"/>
          <p:cNvPicPr preferRelativeResize="0"/>
          <p:nvPr/>
        </p:nvPicPr>
        <p:blipFill>
          <a:blip r:embed="rId3">
            <a:alphaModFix/>
          </a:blip>
          <a:stretch>
            <a:fillRect/>
          </a:stretch>
        </p:blipFill>
        <p:spPr>
          <a:xfrm>
            <a:off x="5023300" y="163276"/>
            <a:ext cx="3441041" cy="3048825"/>
          </a:xfrm>
          <a:prstGeom prst="rect">
            <a:avLst/>
          </a:prstGeom>
          <a:noFill/>
          <a:ln>
            <a:noFill/>
          </a:ln>
        </p:spPr>
      </p:pic>
      <p:sp>
        <p:nvSpPr>
          <p:cNvPr id="105" name="Google Shape;105;p18"/>
          <p:cNvSpPr txBox="1"/>
          <p:nvPr/>
        </p:nvSpPr>
        <p:spPr>
          <a:xfrm>
            <a:off x="4712975" y="3312550"/>
            <a:ext cx="4273200" cy="1830900"/>
          </a:xfrm>
          <a:prstGeom prst="rect">
            <a:avLst/>
          </a:prstGeom>
          <a:solidFill>
            <a:srgbClr val="23408E"/>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lt1"/>
                </a:solidFill>
                <a:latin typeface="Century Gothic"/>
                <a:ea typeface="Century Gothic"/>
                <a:cs typeface="Century Gothic"/>
                <a:sym typeface="Century Gothic"/>
              </a:rPr>
              <a:t>Public Engagement : Visitors </a:t>
            </a:r>
            <a:r>
              <a:rPr lang="en-GB">
                <a:solidFill>
                  <a:schemeClr val="lt1"/>
                </a:solidFill>
                <a:latin typeface="Century Gothic"/>
                <a:ea typeface="Century Gothic"/>
                <a:cs typeface="Century Gothic"/>
                <a:sym typeface="Century Gothic"/>
              </a:rPr>
              <a:t>significantly affected by COVID-19 with a massive reduction in visitors  to the museum from norm of 120,000 p.a to 32,000 in 2020.  However website traffic increased to  56,000 visitors (page views nearly 200,000). Social media saw a </a:t>
            </a:r>
            <a:r>
              <a:rPr b="1" lang="en-GB">
                <a:solidFill>
                  <a:schemeClr val="lt1"/>
                </a:solidFill>
                <a:latin typeface="Century Gothic"/>
                <a:ea typeface="Century Gothic"/>
                <a:cs typeface="Century Gothic"/>
                <a:sym typeface="Century Gothic"/>
              </a:rPr>
              <a:t>109% </a:t>
            </a:r>
            <a:r>
              <a:rPr lang="en-GB">
                <a:solidFill>
                  <a:schemeClr val="lt1"/>
                </a:solidFill>
                <a:latin typeface="Century Gothic"/>
                <a:ea typeface="Century Gothic"/>
                <a:cs typeface="Century Gothic"/>
                <a:sym typeface="Century Gothic"/>
              </a:rPr>
              <a:t>increase </a:t>
            </a:r>
            <a:endParaRPr>
              <a:solidFill>
                <a:schemeClr val="lt1"/>
              </a:solidFill>
              <a:latin typeface="Century Gothic"/>
              <a:ea typeface="Century Gothic"/>
              <a:cs typeface="Century Gothic"/>
              <a:sym typeface="Century Gothic"/>
            </a:endParaRPr>
          </a:p>
        </p:txBody>
      </p:sp>
      <p:pic>
        <p:nvPicPr>
          <p:cNvPr id="106" name="Google Shape;106;p18"/>
          <p:cNvPicPr preferRelativeResize="0"/>
          <p:nvPr/>
        </p:nvPicPr>
        <p:blipFill>
          <a:blip r:embed="rId4">
            <a:alphaModFix amt="9000"/>
          </a:blip>
          <a:stretch>
            <a:fillRect/>
          </a:stretch>
        </p:blipFill>
        <p:spPr>
          <a:xfrm>
            <a:off x="-274788" y="0"/>
            <a:ext cx="4743125" cy="51434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9"/>
          <p:cNvSpPr txBox="1"/>
          <p:nvPr>
            <p:ph type="title"/>
          </p:nvPr>
        </p:nvSpPr>
        <p:spPr>
          <a:xfrm>
            <a:off x="193000" y="350650"/>
            <a:ext cx="8639400" cy="572700"/>
          </a:xfrm>
          <a:prstGeom prst="rect">
            <a:avLst/>
          </a:prstGeom>
          <a:effectLst>
            <a:outerShdw blurRad="57150" rotWithShape="0" algn="bl" dir="5400000" dist="19050">
              <a:srgbClr val="0000FF">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GB" sz="2600">
                <a:solidFill>
                  <a:schemeClr val="lt1"/>
                </a:solidFill>
                <a:latin typeface="Century Gothic"/>
                <a:ea typeface="Century Gothic"/>
                <a:cs typeface="Century Gothic"/>
                <a:sym typeface="Century Gothic"/>
              </a:rPr>
              <a:t>Priority 2 Public Engagement Visitors: Objective 1 &amp; 2</a:t>
            </a:r>
            <a:endParaRPr sz="2600">
              <a:solidFill>
                <a:schemeClr val="lt1"/>
              </a:solidFill>
              <a:latin typeface="Century Gothic"/>
              <a:ea typeface="Century Gothic"/>
              <a:cs typeface="Century Gothic"/>
              <a:sym typeface="Century Gothic"/>
            </a:endParaRPr>
          </a:p>
        </p:txBody>
      </p:sp>
      <p:sp>
        <p:nvSpPr>
          <p:cNvPr id="112" name="Google Shape;112;p19"/>
          <p:cNvSpPr txBox="1"/>
          <p:nvPr>
            <p:ph idx="2" type="body"/>
          </p:nvPr>
        </p:nvSpPr>
        <p:spPr>
          <a:xfrm>
            <a:off x="4572000" y="1215075"/>
            <a:ext cx="4173300" cy="1288500"/>
          </a:xfrm>
          <a:prstGeom prst="rect">
            <a:avLst/>
          </a:prstGeom>
        </p:spPr>
        <p:txBody>
          <a:bodyPr anchorCtr="0" anchor="t" bIns="91425" lIns="91425" spcFirstLastPara="1" rIns="91425" wrap="square" tIns="91425">
            <a:noAutofit/>
          </a:bodyPr>
          <a:lstStyle/>
          <a:p>
            <a:pPr indent="-368300" lvl="0" marL="457200" rtl="0" algn="l">
              <a:lnSpc>
                <a:spcPct val="100000"/>
              </a:lnSpc>
              <a:spcBef>
                <a:spcPts val="0"/>
              </a:spcBef>
              <a:spcAft>
                <a:spcPts val="0"/>
              </a:spcAft>
              <a:buClr>
                <a:schemeClr val="lt1"/>
              </a:buClr>
              <a:buSzPts val="2200"/>
              <a:buFont typeface="Century Gothic"/>
              <a:buAutoNum type="arabicPeriod"/>
            </a:pPr>
            <a:r>
              <a:rPr lang="en-GB">
                <a:solidFill>
                  <a:schemeClr val="lt1"/>
                </a:solidFill>
                <a:latin typeface="Century Gothic"/>
                <a:ea typeface="Century Gothic"/>
                <a:cs typeface="Century Gothic"/>
                <a:sym typeface="Century Gothic"/>
              </a:rPr>
              <a:t>The exhibition programme to increase visitors by 5% on 2019 was not met due to COVID-19</a:t>
            </a:r>
            <a:endParaRPr>
              <a:solidFill>
                <a:schemeClr val="lt1"/>
              </a:solidFill>
              <a:latin typeface="Century Gothic"/>
              <a:ea typeface="Century Gothic"/>
              <a:cs typeface="Century Gothic"/>
              <a:sym typeface="Century Gothic"/>
            </a:endParaRPr>
          </a:p>
          <a:p>
            <a:pPr indent="0" lvl="0" marL="457200" rtl="0" algn="l">
              <a:lnSpc>
                <a:spcPct val="100000"/>
              </a:lnSpc>
              <a:spcBef>
                <a:spcPts val="0"/>
              </a:spcBef>
              <a:spcAft>
                <a:spcPts val="0"/>
              </a:spcAft>
              <a:buNone/>
            </a:pPr>
            <a:r>
              <a:t/>
            </a:r>
            <a:endParaRPr>
              <a:solidFill>
                <a:schemeClr val="lt1"/>
              </a:solidFill>
              <a:latin typeface="Century Gothic"/>
              <a:ea typeface="Century Gothic"/>
              <a:cs typeface="Century Gothic"/>
              <a:sym typeface="Century Gothic"/>
            </a:endParaRPr>
          </a:p>
        </p:txBody>
      </p:sp>
      <p:sp>
        <p:nvSpPr>
          <p:cNvPr id="113" name="Google Shape;113;p19"/>
          <p:cNvSpPr txBox="1"/>
          <p:nvPr/>
        </p:nvSpPr>
        <p:spPr>
          <a:xfrm>
            <a:off x="193000" y="3115700"/>
            <a:ext cx="3348300" cy="15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chemeClr val="lt1"/>
                </a:solidFill>
                <a:latin typeface="Century Gothic"/>
                <a:ea typeface="Century Gothic"/>
                <a:cs typeface="Century Gothic"/>
                <a:sym typeface="Century Gothic"/>
              </a:rPr>
              <a:t>Above: Best Costume Goes to…Online .</a:t>
            </a:r>
            <a:r>
              <a:rPr lang="en-GB" sz="900">
                <a:solidFill>
                  <a:schemeClr val="lt1"/>
                </a:solidFill>
                <a:latin typeface="Century Gothic"/>
                <a:ea typeface="Century Gothic"/>
                <a:cs typeface="Century Gothic"/>
                <a:sym typeface="Century Gothic"/>
              </a:rPr>
              <a:t>Exhibition </a:t>
            </a:r>
            <a:endParaRPr sz="900">
              <a:solidFill>
                <a:schemeClr val="lt1"/>
              </a:solidFill>
              <a:latin typeface="Century Gothic"/>
              <a:ea typeface="Century Gothic"/>
              <a:cs typeface="Century Gothic"/>
              <a:sym typeface="Century Gothic"/>
            </a:endParaRPr>
          </a:p>
          <a:p>
            <a:pPr indent="0" lvl="0" marL="0" rtl="0" algn="l">
              <a:spcBef>
                <a:spcPts val="0"/>
              </a:spcBef>
              <a:spcAft>
                <a:spcPts val="0"/>
              </a:spcAft>
              <a:buNone/>
            </a:pPr>
            <a:r>
              <a:t/>
            </a:r>
            <a:endParaRPr sz="900">
              <a:solidFill>
                <a:schemeClr val="lt1"/>
              </a:solidFill>
              <a:latin typeface="Century Gothic"/>
              <a:ea typeface="Century Gothic"/>
              <a:cs typeface="Century Gothic"/>
              <a:sym typeface="Century Gothic"/>
            </a:endParaRPr>
          </a:p>
          <a:p>
            <a:pPr indent="0" lvl="0" marL="0" rtl="0" algn="l">
              <a:spcBef>
                <a:spcPts val="0"/>
              </a:spcBef>
              <a:spcAft>
                <a:spcPts val="0"/>
              </a:spcAft>
              <a:buNone/>
            </a:pPr>
            <a:r>
              <a:rPr lang="en-GB" sz="900">
                <a:solidFill>
                  <a:schemeClr val="lt1"/>
                </a:solidFill>
                <a:latin typeface="Century Gothic"/>
                <a:ea typeface="Century Gothic"/>
                <a:cs typeface="Century Gothic"/>
                <a:sym typeface="Century Gothic"/>
              </a:rPr>
              <a:t>Below: Virtual Exhibition Harper Hoggs Shinnors.</a:t>
            </a:r>
            <a:endParaRPr sz="900">
              <a:solidFill>
                <a:schemeClr val="lt1"/>
              </a:solidFill>
              <a:latin typeface="Century Gothic"/>
              <a:ea typeface="Century Gothic"/>
              <a:cs typeface="Century Gothic"/>
              <a:sym typeface="Century Gothic"/>
            </a:endParaRPr>
          </a:p>
        </p:txBody>
      </p:sp>
      <p:sp>
        <p:nvSpPr>
          <p:cNvPr id="114" name="Google Shape;114;p19"/>
          <p:cNvSpPr/>
          <p:nvPr/>
        </p:nvSpPr>
        <p:spPr>
          <a:xfrm>
            <a:off x="4572000" y="2433225"/>
            <a:ext cx="4260300" cy="2300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300">
              <a:solidFill>
                <a:srgbClr val="0000FF"/>
              </a:solidFill>
              <a:latin typeface="Century Gothic"/>
              <a:ea typeface="Century Gothic"/>
              <a:cs typeface="Century Gothic"/>
              <a:sym typeface="Century Gothic"/>
            </a:endParaRPr>
          </a:p>
          <a:p>
            <a:pPr indent="0" lvl="0" marL="0" rtl="0" algn="l">
              <a:lnSpc>
                <a:spcPct val="115000"/>
              </a:lnSpc>
              <a:spcBef>
                <a:spcPts val="0"/>
              </a:spcBef>
              <a:spcAft>
                <a:spcPts val="0"/>
              </a:spcAft>
              <a:buClr>
                <a:schemeClr val="dk1"/>
              </a:buClr>
              <a:buSzPts val="1100"/>
              <a:buFont typeface="Arial"/>
              <a:buNone/>
            </a:pPr>
            <a:r>
              <a:t/>
            </a:r>
            <a:endParaRPr sz="1300">
              <a:solidFill>
                <a:srgbClr val="0000FF"/>
              </a:solidFill>
              <a:latin typeface="Century Gothic"/>
              <a:ea typeface="Century Gothic"/>
              <a:cs typeface="Century Gothic"/>
              <a:sym typeface="Century Gothic"/>
            </a:endParaRPr>
          </a:p>
          <a:p>
            <a:pPr indent="0" lvl="0" marL="0" rtl="0" algn="l">
              <a:lnSpc>
                <a:spcPct val="115000"/>
              </a:lnSpc>
              <a:spcBef>
                <a:spcPts val="0"/>
              </a:spcBef>
              <a:spcAft>
                <a:spcPts val="0"/>
              </a:spcAft>
              <a:buClr>
                <a:schemeClr val="dk1"/>
              </a:buClr>
              <a:buSzPts val="1100"/>
              <a:buFont typeface="Arial"/>
              <a:buNone/>
            </a:pPr>
            <a:r>
              <a:rPr lang="en-GB" sz="1800">
                <a:solidFill>
                  <a:srgbClr val="0000FF"/>
                </a:solidFill>
                <a:latin typeface="Century Gothic"/>
                <a:ea typeface="Century Gothic"/>
                <a:cs typeface="Century Gothic"/>
                <a:sym typeface="Century Gothic"/>
              </a:rPr>
              <a:t>2. </a:t>
            </a:r>
            <a:r>
              <a:rPr lang="en-GB">
                <a:solidFill>
                  <a:srgbClr val="0000FF"/>
                </a:solidFill>
                <a:latin typeface="Century Gothic"/>
                <a:ea typeface="Century Gothic"/>
                <a:cs typeface="Century Gothic"/>
                <a:sym typeface="Century Gothic"/>
              </a:rPr>
              <a:t>Reached a global audience with two new online exhibitions:</a:t>
            </a:r>
            <a:endParaRPr>
              <a:solidFill>
                <a:srgbClr val="0000FF"/>
              </a:solidFill>
              <a:latin typeface="Century Gothic"/>
              <a:ea typeface="Century Gothic"/>
              <a:cs typeface="Century Gothic"/>
              <a:sym typeface="Century Gothic"/>
            </a:endParaRPr>
          </a:p>
          <a:p>
            <a:pPr indent="-317500" lvl="0" marL="457200" rtl="0" algn="l">
              <a:lnSpc>
                <a:spcPct val="115000"/>
              </a:lnSpc>
              <a:spcBef>
                <a:spcPts val="0"/>
              </a:spcBef>
              <a:spcAft>
                <a:spcPts val="0"/>
              </a:spcAft>
              <a:buClr>
                <a:srgbClr val="0000FF"/>
              </a:buClr>
              <a:buSzPts val="1400"/>
              <a:buFont typeface="Century Gothic"/>
              <a:buChar char="-"/>
            </a:pPr>
            <a:r>
              <a:rPr lang="en-GB">
                <a:solidFill>
                  <a:srgbClr val="0000FF"/>
                </a:solidFill>
                <a:latin typeface="Century Gothic"/>
                <a:ea typeface="Century Gothic"/>
                <a:cs typeface="Century Gothic"/>
                <a:sym typeface="Century Gothic"/>
              </a:rPr>
              <a:t>Best Costume Goes To…</a:t>
            </a:r>
            <a:endParaRPr>
              <a:solidFill>
                <a:srgbClr val="0000FF"/>
              </a:solidFill>
              <a:latin typeface="Century Gothic"/>
              <a:ea typeface="Century Gothic"/>
              <a:cs typeface="Century Gothic"/>
              <a:sym typeface="Century Gothic"/>
            </a:endParaRPr>
          </a:p>
          <a:p>
            <a:pPr indent="-285750" lvl="1" marL="1371600" rtl="0" algn="l">
              <a:lnSpc>
                <a:spcPct val="115000"/>
              </a:lnSpc>
              <a:spcBef>
                <a:spcPts val="0"/>
              </a:spcBef>
              <a:spcAft>
                <a:spcPts val="0"/>
              </a:spcAft>
              <a:buClr>
                <a:srgbClr val="0000FF"/>
              </a:buClr>
              <a:buSzPts val="900"/>
              <a:buFont typeface="Century Gothic"/>
              <a:buChar char="-"/>
            </a:pPr>
            <a:r>
              <a:rPr lang="en-GB" sz="900">
                <a:solidFill>
                  <a:srgbClr val="0000FF"/>
                </a:solidFill>
                <a:latin typeface="Century Gothic"/>
                <a:ea typeface="Century Gothic"/>
                <a:cs typeface="Century Gothic"/>
                <a:sym typeface="Century Gothic"/>
              </a:rPr>
              <a:t>Online: 611 pageviews / 470 unique pageviews</a:t>
            </a:r>
            <a:endParaRPr sz="900">
              <a:solidFill>
                <a:srgbClr val="0000FF"/>
              </a:solidFill>
              <a:latin typeface="Century Gothic"/>
              <a:ea typeface="Century Gothic"/>
              <a:cs typeface="Century Gothic"/>
              <a:sym typeface="Century Gothic"/>
            </a:endParaRPr>
          </a:p>
          <a:p>
            <a:pPr indent="-317500" lvl="0" marL="457200" rtl="0" algn="l">
              <a:lnSpc>
                <a:spcPct val="115000"/>
              </a:lnSpc>
              <a:spcBef>
                <a:spcPts val="0"/>
              </a:spcBef>
              <a:spcAft>
                <a:spcPts val="0"/>
              </a:spcAft>
              <a:buClr>
                <a:srgbClr val="0000FF"/>
              </a:buClr>
              <a:buSzPts val="1400"/>
              <a:buFont typeface="Century Gothic"/>
              <a:buChar char="-"/>
            </a:pPr>
            <a:r>
              <a:rPr lang="en-GB">
                <a:solidFill>
                  <a:srgbClr val="0000FF"/>
                </a:solidFill>
                <a:latin typeface="Century Gothic"/>
                <a:ea typeface="Century Gothic"/>
                <a:cs typeface="Century Gothic"/>
                <a:sym typeface="Century Gothic"/>
              </a:rPr>
              <a:t>Virtual Exhibition for Harper Hogg Shinnors</a:t>
            </a:r>
            <a:endParaRPr>
              <a:solidFill>
                <a:srgbClr val="0000FF"/>
              </a:solidFill>
              <a:latin typeface="Century Gothic"/>
              <a:ea typeface="Century Gothic"/>
              <a:cs typeface="Century Gothic"/>
              <a:sym typeface="Century Gothic"/>
            </a:endParaRPr>
          </a:p>
          <a:p>
            <a:pPr indent="-285750" lvl="1" marL="1371600" rtl="0" algn="l">
              <a:lnSpc>
                <a:spcPct val="115000"/>
              </a:lnSpc>
              <a:spcBef>
                <a:spcPts val="0"/>
              </a:spcBef>
              <a:spcAft>
                <a:spcPts val="0"/>
              </a:spcAft>
              <a:buClr>
                <a:srgbClr val="0000FF"/>
              </a:buClr>
              <a:buSzPts val="900"/>
              <a:buFont typeface="Century Gothic"/>
              <a:buChar char="-"/>
            </a:pPr>
            <a:r>
              <a:rPr lang="en-GB" sz="900">
                <a:solidFill>
                  <a:srgbClr val="0000FF"/>
                </a:solidFill>
                <a:latin typeface="Century Gothic"/>
                <a:ea typeface="Century Gothic"/>
                <a:cs typeface="Century Gothic"/>
                <a:sym typeface="Century Gothic"/>
              </a:rPr>
              <a:t>731 pageviews /           555 unique pageviews</a:t>
            </a:r>
            <a:endParaRPr sz="900">
              <a:solidFill>
                <a:srgbClr val="0000FF"/>
              </a:solidFill>
              <a:latin typeface="Century Gothic"/>
              <a:ea typeface="Century Gothic"/>
              <a:cs typeface="Century Gothic"/>
              <a:sym typeface="Century Gothic"/>
            </a:endParaRPr>
          </a:p>
          <a:p>
            <a:pPr indent="0" lvl="0" marL="0" rtl="0" algn="l">
              <a:lnSpc>
                <a:spcPct val="115000"/>
              </a:lnSpc>
              <a:spcBef>
                <a:spcPts val="0"/>
              </a:spcBef>
              <a:spcAft>
                <a:spcPts val="0"/>
              </a:spcAft>
              <a:buClr>
                <a:schemeClr val="dk1"/>
              </a:buClr>
              <a:buSzPts val="1100"/>
              <a:buFont typeface="Arial"/>
              <a:buNone/>
            </a:pPr>
            <a:r>
              <a:t/>
            </a:r>
            <a:endParaRPr sz="1300">
              <a:solidFill>
                <a:srgbClr val="0000FF"/>
              </a:solidFill>
              <a:latin typeface="Century Gothic"/>
              <a:ea typeface="Century Gothic"/>
              <a:cs typeface="Century Gothic"/>
              <a:sym typeface="Century Gothic"/>
            </a:endParaRPr>
          </a:p>
          <a:p>
            <a:pPr indent="0" lvl="0" marL="0" rtl="0" algn="l">
              <a:spcBef>
                <a:spcPts val="0"/>
              </a:spcBef>
              <a:spcAft>
                <a:spcPts val="0"/>
              </a:spcAft>
              <a:buNone/>
            </a:pPr>
            <a:r>
              <a:t/>
            </a:r>
            <a:endParaRPr/>
          </a:p>
        </p:txBody>
      </p:sp>
      <p:pic>
        <p:nvPicPr>
          <p:cNvPr id="115" name="Google Shape;115;p19"/>
          <p:cNvPicPr preferRelativeResize="0"/>
          <p:nvPr/>
        </p:nvPicPr>
        <p:blipFill>
          <a:blip r:embed="rId3">
            <a:alphaModFix/>
          </a:blip>
          <a:stretch>
            <a:fillRect/>
          </a:stretch>
        </p:blipFill>
        <p:spPr>
          <a:xfrm flipH="1">
            <a:off x="351497" y="3734275"/>
            <a:ext cx="3515150" cy="1288500"/>
          </a:xfrm>
          <a:prstGeom prst="rect">
            <a:avLst/>
          </a:prstGeom>
          <a:noFill/>
          <a:ln>
            <a:noFill/>
          </a:ln>
        </p:spPr>
      </p:pic>
      <p:pic>
        <p:nvPicPr>
          <p:cNvPr id="116" name="Google Shape;116;p19"/>
          <p:cNvPicPr preferRelativeResize="0"/>
          <p:nvPr/>
        </p:nvPicPr>
        <p:blipFill>
          <a:blip r:embed="rId4">
            <a:alphaModFix/>
          </a:blip>
          <a:stretch>
            <a:fillRect/>
          </a:stretch>
        </p:blipFill>
        <p:spPr>
          <a:xfrm>
            <a:off x="351500" y="923350"/>
            <a:ext cx="3575400" cy="21923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
                                        </p:tgtEl>
                                        <p:attrNameLst>
                                          <p:attrName>style.visibility</p:attrName>
                                        </p:attrNameLst>
                                      </p:cBhvr>
                                      <p:to>
                                        <p:strVal val="visible"/>
                                      </p:to>
                                    </p:set>
                                    <p:animEffect filter="fade" transition="in">
                                      <p:cBhvr>
                                        <p:cTn dur="1000"/>
                                        <p:tgtEl>
                                          <p:spTgt spid="1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0"/>
          <p:cNvSpPr txBox="1"/>
          <p:nvPr>
            <p:ph type="title"/>
          </p:nvPr>
        </p:nvSpPr>
        <p:spPr>
          <a:xfrm>
            <a:off x="311700" y="3688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solidFill>
                  <a:schemeClr val="lt1"/>
                </a:solidFill>
                <a:latin typeface="Century Gothic"/>
                <a:ea typeface="Century Gothic"/>
                <a:cs typeface="Century Gothic"/>
                <a:sym typeface="Century Gothic"/>
              </a:rPr>
              <a:t>Priority 2 Public Engagement: Objective 1 &amp; 2 </a:t>
            </a:r>
            <a:endParaRPr>
              <a:solidFill>
                <a:schemeClr val="lt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t/>
            </a:r>
            <a:endParaRPr>
              <a:solidFill>
                <a:schemeClr val="lt1"/>
              </a:solidFill>
              <a:latin typeface="Century Gothic"/>
              <a:ea typeface="Century Gothic"/>
              <a:cs typeface="Century Gothic"/>
              <a:sym typeface="Century Gothic"/>
            </a:endParaRPr>
          </a:p>
        </p:txBody>
      </p:sp>
      <p:sp>
        <p:nvSpPr>
          <p:cNvPr id="122" name="Google Shape;122;p20"/>
          <p:cNvSpPr txBox="1"/>
          <p:nvPr>
            <p:ph idx="1" type="body"/>
          </p:nvPr>
        </p:nvSpPr>
        <p:spPr>
          <a:xfrm>
            <a:off x="4815400" y="1324300"/>
            <a:ext cx="3755700" cy="2577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GB">
                <a:solidFill>
                  <a:schemeClr val="lt1"/>
                </a:solidFill>
                <a:latin typeface="Century Gothic"/>
                <a:ea typeface="Century Gothic"/>
                <a:cs typeface="Century Gothic"/>
                <a:sym typeface="Century Gothic"/>
              </a:rPr>
              <a:t>Engagement</a:t>
            </a:r>
            <a:r>
              <a:rPr lang="en-GB">
                <a:solidFill>
                  <a:schemeClr val="lt1"/>
                </a:solidFill>
                <a:latin typeface="Century Gothic"/>
                <a:ea typeface="Century Gothic"/>
                <a:cs typeface="Century Gothic"/>
                <a:sym typeface="Century Gothic"/>
              </a:rPr>
              <a:t> on social </a:t>
            </a:r>
            <a:r>
              <a:rPr lang="en-GB">
                <a:solidFill>
                  <a:schemeClr val="lt1"/>
                </a:solidFill>
                <a:latin typeface="Century Gothic"/>
                <a:ea typeface="Century Gothic"/>
                <a:cs typeface="Century Gothic"/>
                <a:sym typeface="Century Gothic"/>
              </a:rPr>
              <a:t>platform</a:t>
            </a:r>
            <a:r>
              <a:rPr lang="en-GB">
                <a:solidFill>
                  <a:schemeClr val="lt1"/>
                </a:solidFill>
                <a:latin typeface="Century Gothic"/>
                <a:ea typeface="Century Gothic"/>
                <a:cs typeface="Century Gothic"/>
                <a:sym typeface="Century Gothic"/>
              </a:rPr>
              <a:t>:</a:t>
            </a:r>
            <a:endParaRPr>
              <a:solidFill>
                <a:schemeClr val="lt1"/>
              </a:solidFill>
              <a:latin typeface="Century Gothic"/>
              <a:ea typeface="Century Gothic"/>
              <a:cs typeface="Century Gothic"/>
              <a:sym typeface="Century Gothic"/>
            </a:endParaRPr>
          </a:p>
          <a:p>
            <a:pPr indent="-323850" lvl="0" marL="457200" rtl="0" algn="l">
              <a:lnSpc>
                <a:spcPct val="100000"/>
              </a:lnSpc>
              <a:spcBef>
                <a:spcPts val="0"/>
              </a:spcBef>
              <a:spcAft>
                <a:spcPts val="0"/>
              </a:spcAft>
              <a:buClr>
                <a:srgbClr val="FFFFFF"/>
              </a:buClr>
              <a:buSzPts val="1500"/>
              <a:buFont typeface="Century Gothic"/>
              <a:buChar char="●"/>
            </a:pPr>
            <a:r>
              <a:rPr lang="en-GB">
                <a:solidFill>
                  <a:schemeClr val="lt1"/>
                </a:solidFill>
                <a:latin typeface="Century Gothic"/>
                <a:ea typeface="Century Gothic"/>
                <a:cs typeface="Century Gothic"/>
                <a:sym typeface="Century Gothic"/>
              </a:rPr>
              <a:t>10,000 followers on Twitter in late October </a:t>
            </a:r>
            <a:endParaRPr>
              <a:solidFill>
                <a:schemeClr val="lt1"/>
              </a:solidFill>
              <a:latin typeface="Century Gothic"/>
              <a:ea typeface="Century Gothic"/>
              <a:cs typeface="Century Gothic"/>
              <a:sym typeface="Century Gothic"/>
            </a:endParaRPr>
          </a:p>
          <a:p>
            <a:pPr indent="0" lvl="0" marL="457200" rtl="0" algn="l">
              <a:lnSpc>
                <a:spcPct val="100000"/>
              </a:lnSpc>
              <a:spcBef>
                <a:spcPts val="0"/>
              </a:spcBef>
              <a:spcAft>
                <a:spcPts val="0"/>
              </a:spcAft>
              <a:buNone/>
            </a:pPr>
            <a:r>
              <a:t/>
            </a:r>
            <a:endParaRPr>
              <a:solidFill>
                <a:schemeClr val="lt1"/>
              </a:solidFill>
              <a:latin typeface="Century Gothic"/>
              <a:ea typeface="Century Gothic"/>
              <a:cs typeface="Century Gothic"/>
              <a:sym typeface="Century Gothic"/>
            </a:endParaRPr>
          </a:p>
          <a:p>
            <a:pPr indent="-323850" lvl="0" marL="457200" rtl="0" algn="l">
              <a:lnSpc>
                <a:spcPct val="100000"/>
              </a:lnSpc>
              <a:spcBef>
                <a:spcPts val="0"/>
              </a:spcBef>
              <a:spcAft>
                <a:spcPts val="0"/>
              </a:spcAft>
              <a:buClr>
                <a:srgbClr val="FFFFFF"/>
              </a:buClr>
              <a:buSzPts val="1500"/>
              <a:buFont typeface="Century Gothic"/>
              <a:buChar char="●"/>
            </a:pPr>
            <a:r>
              <a:rPr lang="en-GB">
                <a:solidFill>
                  <a:schemeClr val="lt1"/>
                </a:solidFill>
                <a:latin typeface="Century Gothic"/>
                <a:ea typeface="Century Gothic"/>
                <a:cs typeface="Century Gothic"/>
                <a:sym typeface="Century Gothic"/>
              </a:rPr>
              <a:t>57% increase in website traffic on our 2019 numbers and a 109% growth across our social media platforms.</a:t>
            </a:r>
            <a:endParaRPr>
              <a:solidFill>
                <a:schemeClr val="lt1"/>
              </a:solidFill>
              <a:latin typeface="Century Gothic"/>
              <a:ea typeface="Century Gothic"/>
              <a:cs typeface="Century Gothic"/>
              <a:sym typeface="Century Gothic"/>
            </a:endParaRPr>
          </a:p>
          <a:p>
            <a:pPr indent="0" lvl="0" marL="457200" rtl="0" algn="l">
              <a:lnSpc>
                <a:spcPct val="100000"/>
              </a:lnSpc>
              <a:spcBef>
                <a:spcPts val="0"/>
              </a:spcBef>
              <a:spcAft>
                <a:spcPts val="0"/>
              </a:spcAft>
              <a:buNone/>
            </a:pPr>
            <a:r>
              <a:t/>
            </a:r>
            <a:endParaRPr>
              <a:solidFill>
                <a:schemeClr val="lt1"/>
              </a:solidFill>
              <a:latin typeface="Century Gothic"/>
              <a:ea typeface="Century Gothic"/>
              <a:cs typeface="Century Gothic"/>
              <a:sym typeface="Century Gothic"/>
            </a:endParaRPr>
          </a:p>
          <a:p>
            <a:pPr indent="-323850" lvl="0" marL="457200" rtl="0" algn="l">
              <a:lnSpc>
                <a:spcPct val="100000"/>
              </a:lnSpc>
              <a:spcBef>
                <a:spcPts val="0"/>
              </a:spcBef>
              <a:spcAft>
                <a:spcPts val="0"/>
              </a:spcAft>
              <a:buClr>
                <a:srgbClr val="FFFFFF"/>
              </a:buClr>
              <a:buSzPts val="1500"/>
              <a:buFont typeface="Open Sans"/>
              <a:buChar char="●"/>
            </a:pPr>
            <a:r>
              <a:rPr lang="en-GB">
                <a:solidFill>
                  <a:schemeClr val="lt1"/>
                </a:solidFill>
                <a:latin typeface="Century Gothic"/>
                <a:ea typeface="Century Gothic"/>
                <a:cs typeface="Century Gothic"/>
                <a:sym typeface="Century Gothic"/>
              </a:rPr>
              <a:t> New Small Work - Harper, Hogg and Shinnors experimented with a virtual exhibition.</a:t>
            </a:r>
            <a:endParaRPr sz="1500">
              <a:solidFill>
                <a:srgbClr val="FFFFFF"/>
              </a:solidFill>
              <a:latin typeface="Open Sans"/>
              <a:ea typeface="Open Sans"/>
              <a:cs typeface="Open Sans"/>
              <a:sym typeface="Open Sans"/>
            </a:endParaRPr>
          </a:p>
          <a:p>
            <a:pPr indent="0" lvl="0" marL="0" rtl="0" algn="l">
              <a:spcBef>
                <a:spcPts val="0"/>
              </a:spcBef>
              <a:spcAft>
                <a:spcPts val="1600"/>
              </a:spcAft>
              <a:buNone/>
            </a:pPr>
            <a:r>
              <a:t/>
            </a:r>
            <a:endParaRPr sz="1600">
              <a:solidFill>
                <a:srgbClr val="FFFFFF"/>
              </a:solidFill>
            </a:endParaRPr>
          </a:p>
        </p:txBody>
      </p:sp>
      <p:sp>
        <p:nvSpPr>
          <p:cNvPr id="123" name="Google Shape;123;p20"/>
          <p:cNvSpPr txBox="1"/>
          <p:nvPr/>
        </p:nvSpPr>
        <p:spPr>
          <a:xfrm>
            <a:off x="688450" y="1211738"/>
            <a:ext cx="31608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chemeClr val="lt1"/>
                </a:solidFill>
                <a:latin typeface="Century Gothic"/>
                <a:ea typeface="Century Gothic"/>
                <a:cs typeface="Century Gothic"/>
                <a:sym typeface="Century Gothic"/>
              </a:rPr>
              <a:t>When the museum was open, BCGT received…</a:t>
            </a:r>
            <a:endParaRPr>
              <a:solidFill>
                <a:schemeClr val="lt1"/>
              </a:solidFill>
              <a:latin typeface="Century Gothic"/>
              <a:ea typeface="Century Gothic"/>
              <a:cs typeface="Century Gothic"/>
              <a:sym typeface="Century Gothic"/>
            </a:endParaRPr>
          </a:p>
          <a:p>
            <a:pPr indent="0" lvl="0" marL="0" rtl="0" algn="l">
              <a:spcBef>
                <a:spcPts val="0"/>
              </a:spcBef>
              <a:spcAft>
                <a:spcPts val="0"/>
              </a:spcAft>
              <a:buNone/>
            </a:pPr>
            <a:r>
              <a:t/>
            </a:r>
            <a:endParaRPr>
              <a:solidFill>
                <a:schemeClr val="lt1"/>
              </a:solidFill>
              <a:latin typeface="Century Gothic"/>
              <a:ea typeface="Century Gothic"/>
              <a:cs typeface="Century Gothic"/>
              <a:sym typeface="Century Gothic"/>
            </a:endParaRPr>
          </a:p>
          <a:p>
            <a:pPr indent="0" lvl="0" marL="0" rtl="0" algn="l">
              <a:spcBef>
                <a:spcPts val="0"/>
              </a:spcBef>
              <a:spcAft>
                <a:spcPts val="0"/>
              </a:spcAft>
              <a:buNone/>
            </a:pPr>
            <a:r>
              <a:rPr lang="en-GB">
                <a:solidFill>
                  <a:schemeClr val="lt1"/>
                </a:solidFill>
                <a:latin typeface="Century Gothic"/>
                <a:ea typeface="Century Gothic"/>
                <a:cs typeface="Century Gothic"/>
                <a:sym typeface="Century Gothic"/>
              </a:rPr>
              <a:t>	</a:t>
            </a:r>
            <a:r>
              <a:rPr b="1" lang="en-GB">
                <a:solidFill>
                  <a:schemeClr val="lt1"/>
                </a:solidFill>
                <a:latin typeface="Century Gothic"/>
                <a:ea typeface="Century Gothic"/>
                <a:cs typeface="Century Gothic"/>
                <a:sym typeface="Century Gothic"/>
              </a:rPr>
              <a:t>Visitor numbers </a:t>
            </a:r>
            <a:endParaRPr b="1">
              <a:solidFill>
                <a:schemeClr val="lt1"/>
              </a:solidFill>
              <a:latin typeface="Century Gothic"/>
              <a:ea typeface="Century Gothic"/>
              <a:cs typeface="Century Gothic"/>
              <a:sym typeface="Century Gothic"/>
            </a:endParaRPr>
          </a:p>
          <a:p>
            <a:pPr indent="457200" lvl="0" marL="0" rtl="0" algn="l">
              <a:spcBef>
                <a:spcPts val="0"/>
              </a:spcBef>
              <a:spcAft>
                <a:spcPts val="0"/>
              </a:spcAft>
              <a:buNone/>
            </a:pPr>
            <a:r>
              <a:rPr lang="en-GB">
                <a:solidFill>
                  <a:schemeClr val="lt1"/>
                </a:solidFill>
                <a:latin typeface="Century Gothic"/>
                <a:ea typeface="Century Gothic"/>
                <a:cs typeface="Century Gothic"/>
                <a:sym typeface="Century Gothic"/>
              </a:rPr>
              <a:t>Feb - July            1465</a:t>
            </a:r>
            <a:endParaRPr>
              <a:solidFill>
                <a:schemeClr val="lt1"/>
              </a:solidFill>
              <a:latin typeface="Century Gothic"/>
              <a:ea typeface="Century Gothic"/>
              <a:cs typeface="Century Gothic"/>
              <a:sym typeface="Century Gothic"/>
            </a:endParaRPr>
          </a:p>
          <a:p>
            <a:pPr indent="0" lvl="0" marL="0" rtl="0" algn="l">
              <a:spcBef>
                <a:spcPts val="0"/>
              </a:spcBef>
              <a:spcAft>
                <a:spcPts val="0"/>
              </a:spcAft>
              <a:buNone/>
            </a:pPr>
            <a:r>
              <a:rPr lang="en-GB">
                <a:solidFill>
                  <a:schemeClr val="lt1"/>
                </a:solidFill>
                <a:latin typeface="Century Gothic"/>
                <a:ea typeface="Century Gothic"/>
                <a:cs typeface="Century Gothic"/>
                <a:sym typeface="Century Gothic"/>
              </a:rPr>
              <a:t>         Aug - October     960</a:t>
            </a:r>
            <a:endParaRPr>
              <a:solidFill>
                <a:schemeClr val="lt1"/>
              </a:solidFill>
              <a:latin typeface="Century Gothic"/>
              <a:ea typeface="Century Gothic"/>
              <a:cs typeface="Century Gothic"/>
              <a:sym typeface="Century Gothic"/>
            </a:endParaRPr>
          </a:p>
          <a:p>
            <a:pPr indent="0" lvl="0" marL="0" rtl="0" algn="l">
              <a:spcBef>
                <a:spcPts val="0"/>
              </a:spcBef>
              <a:spcAft>
                <a:spcPts val="0"/>
              </a:spcAft>
              <a:buNone/>
            </a:pPr>
            <a:r>
              <a:t/>
            </a:r>
            <a:endParaRPr>
              <a:solidFill>
                <a:schemeClr val="lt1"/>
              </a:solidFill>
              <a:latin typeface="Century Gothic"/>
              <a:ea typeface="Century Gothic"/>
              <a:cs typeface="Century Gothic"/>
              <a:sym typeface="Century Gothic"/>
            </a:endParaRPr>
          </a:p>
        </p:txBody>
      </p:sp>
      <p:pic>
        <p:nvPicPr>
          <p:cNvPr id="124" name="Google Shape;124;p20"/>
          <p:cNvPicPr preferRelativeResize="0"/>
          <p:nvPr/>
        </p:nvPicPr>
        <p:blipFill>
          <a:blip r:embed="rId3">
            <a:alphaModFix/>
          </a:blip>
          <a:stretch>
            <a:fillRect/>
          </a:stretch>
        </p:blipFill>
        <p:spPr>
          <a:xfrm>
            <a:off x="214825" y="1324298"/>
            <a:ext cx="473625" cy="359302"/>
          </a:xfrm>
          <a:prstGeom prst="rect">
            <a:avLst/>
          </a:prstGeom>
          <a:noFill/>
          <a:ln>
            <a:noFill/>
          </a:ln>
        </p:spPr>
      </p:pic>
      <p:pic>
        <p:nvPicPr>
          <p:cNvPr id="125" name="Google Shape;125;p20"/>
          <p:cNvPicPr preferRelativeResize="0"/>
          <p:nvPr/>
        </p:nvPicPr>
        <p:blipFill>
          <a:blip r:embed="rId4">
            <a:alphaModFix/>
          </a:blip>
          <a:stretch>
            <a:fillRect/>
          </a:stretch>
        </p:blipFill>
        <p:spPr>
          <a:xfrm>
            <a:off x="4328600" y="1382475"/>
            <a:ext cx="486794" cy="359300"/>
          </a:xfrm>
          <a:prstGeom prst="rect">
            <a:avLst/>
          </a:prstGeom>
          <a:noFill/>
          <a:ln>
            <a:noFill/>
          </a:ln>
        </p:spPr>
      </p:pic>
      <p:sp>
        <p:nvSpPr>
          <p:cNvPr id="126" name="Google Shape;126;p20"/>
          <p:cNvSpPr txBox="1"/>
          <p:nvPr/>
        </p:nvSpPr>
        <p:spPr>
          <a:xfrm>
            <a:off x="3304575" y="4008525"/>
            <a:ext cx="14700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chemeClr val="lt1"/>
                </a:solidFill>
                <a:latin typeface="Century Gothic"/>
                <a:ea typeface="Century Gothic"/>
                <a:cs typeface="Century Gothic"/>
                <a:sym typeface="Century Gothic"/>
              </a:rPr>
              <a:t>Left: Best Costume Goes To… Neil Jordan at the launch of the exhibition.</a:t>
            </a:r>
            <a:endParaRPr sz="1000">
              <a:solidFill>
                <a:schemeClr val="lt1"/>
              </a:solidFill>
              <a:latin typeface="Century Gothic"/>
              <a:ea typeface="Century Gothic"/>
              <a:cs typeface="Century Gothic"/>
              <a:sym typeface="Century Gothic"/>
            </a:endParaRPr>
          </a:p>
        </p:txBody>
      </p:sp>
      <p:pic>
        <p:nvPicPr>
          <p:cNvPr id="127" name="Google Shape;127;p20"/>
          <p:cNvPicPr preferRelativeResize="0"/>
          <p:nvPr/>
        </p:nvPicPr>
        <p:blipFill>
          <a:blip r:embed="rId5">
            <a:alphaModFix/>
          </a:blip>
          <a:stretch>
            <a:fillRect/>
          </a:stretch>
        </p:blipFill>
        <p:spPr>
          <a:xfrm>
            <a:off x="546377" y="2904950"/>
            <a:ext cx="2758200" cy="20578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1"/>
          <p:cNvSpPr txBox="1"/>
          <p:nvPr>
            <p:ph type="title"/>
          </p:nvPr>
        </p:nvSpPr>
        <p:spPr>
          <a:xfrm>
            <a:off x="80875" y="413625"/>
            <a:ext cx="4152600" cy="2639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sz="4200">
                <a:solidFill>
                  <a:schemeClr val="lt1"/>
                </a:solidFill>
                <a:latin typeface="Century Gothic"/>
                <a:ea typeface="Century Gothic"/>
                <a:cs typeface="Century Gothic"/>
                <a:sym typeface="Century Gothic"/>
              </a:rPr>
              <a:t>Priority 2 Public Engagement: Education </a:t>
            </a:r>
            <a:endParaRPr sz="4200">
              <a:solidFill>
                <a:schemeClr val="lt1"/>
              </a:solidFill>
              <a:latin typeface="Century Gothic"/>
              <a:ea typeface="Century Gothic"/>
              <a:cs typeface="Century Gothic"/>
              <a:sym typeface="Century Gothic"/>
            </a:endParaRPr>
          </a:p>
          <a:p>
            <a:pPr indent="0" lvl="0" marL="0" rtl="0" algn="ctr">
              <a:spcBef>
                <a:spcPts val="0"/>
              </a:spcBef>
              <a:spcAft>
                <a:spcPts val="0"/>
              </a:spcAft>
              <a:buNone/>
            </a:pPr>
            <a:r>
              <a:t/>
            </a:r>
            <a:endParaRPr sz="4200">
              <a:solidFill>
                <a:schemeClr val="lt1"/>
              </a:solidFill>
              <a:latin typeface="Century Gothic"/>
              <a:ea typeface="Century Gothic"/>
              <a:cs typeface="Century Gothic"/>
              <a:sym typeface="Century Gothic"/>
            </a:endParaRPr>
          </a:p>
        </p:txBody>
      </p:sp>
      <p:sp>
        <p:nvSpPr>
          <p:cNvPr id="133" name="Google Shape;133;p21"/>
          <p:cNvSpPr/>
          <p:nvPr/>
        </p:nvSpPr>
        <p:spPr>
          <a:xfrm>
            <a:off x="4468325" y="0"/>
            <a:ext cx="4688400" cy="5143500"/>
          </a:xfrm>
          <a:prstGeom prst="rect">
            <a:avLst/>
          </a:prstGeom>
          <a:solidFill>
            <a:srgbClr val="E1E1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1"/>
          <p:cNvSpPr txBox="1"/>
          <p:nvPr/>
        </p:nvSpPr>
        <p:spPr>
          <a:xfrm>
            <a:off x="5780650" y="2419200"/>
            <a:ext cx="6795000" cy="79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35" name="Google Shape;135;p21"/>
          <p:cNvPicPr preferRelativeResize="0"/>
          <p:nvPr/>
        </p:nvPicPr>
        <p:blipFill>
          <a:blip r:embed="rId3">
            <a:alphaModFix/>
          </a:blip>
          <a:stretch>
            <a:fillRect/>
          </a:stretch>
        </p:blipFill>
        <p:spPr>
          <a:xfrm>
            <a:off x="5023319" y="335600"/>
            <a:ext cx="3578419" cy="3170525"/>
          </a:xfrm>
          <a:prstGeom prst="rect">
            <a:avLst/>
          </a:prstGeom>
          <a:noFill/>
          <a:ln>
            <a:noFill/>
          </a:ln>
        </p:spPr>
      </p:pic>
      <p:sp>
        <p:nvSpPr>
          <p:cNvPr id="136" name="Google Shape;136;p21"/>
          <p:cNvSpPr txBox="1"/>
          <p:nvPr/>
        </p:nvSpPr>
        <p:spPr>
          <a:xfrm>
            <a:off x="4901063" y="3730200"/>
            <a:ext cx="3822900" cy="1413300"/>
          </a:xfrm>
          <a:prstGeom prst="rect">
            <a:avLst/>
          </a:prstGeom>
          <a:solidFill>
            <a:srgbClr val="23408E"/>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lt1"/>
                </a:solidFill>
                <a:latin typeface="Century Gothic"/>
                <a:ea typeface="Century Gothic"/>
                <a:cs typeface="Century Gothic"/>
                <a:sym typeface="Century Gothic"/>
              </a:rPr>
              <a:t>Public Engagement: Education performed very well in 2020 completing 3 out of 4 objectives. </a:t>
            </a:r>
            <a:endParaRPr/>
          </a:p>
        </p:txBody>
      </p:sp>
      <p:pic>
        <p:nvPicPr>
          <p:cNvPr id="137" name="Google Shape;137;p21"/>
          <p:cNvPicPr preferRelativeResize="0"/>
          <p:nvPr/>
        </p:nvPicPr>
        <p:blipFill>
          <a:blip r:embed="rId4">
            <a:alphaModFix amt="10000"/>
          </a:blip>
          <a:stretch>
            <a:fillRect/>
          </a:stretch>
        </p:blipFill>
        <p:spPr>
          <a:xfrm>
            <a:off x="-225450" y="0"/>
            <a:ext cx="4688400" cy="51434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